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  <p:sldMasterId id="2147483674" r:id="rId2"/>
  </p:sldMasterIdLst>
  <p:notesMasterIdLst>
    <p:notesMasterId r:id="rId18"/>
  </p:notesMasterIdLst>
  <p:sldIdLst>
    <p:sldId id="266" r:id="rId3"/>
    <p:sldId id="268" r:id="rId4"/>
    <p:sldId id="270" r:id="rId5"/>
    <p:sldId id="282" r:id="rId6"/>
    <p:sldId id="279" r:id="rId7"/>
    <p:sldId id="283" r:id="rId8"/>
    <p:sldId id="284" r:id="rId9"/>
    <p:sldId id="286" r:id="rId10"/>
    <p:sldId id="287" r:id="rId11"/>
    <p:sldId id="288" r:id="rId12"/>
    <p:sldId id="289" r:id="rId13"/>
    <p:sldId id="290" r:id="rId14"/>
    <p:sldId id="280" r:id="rId15"/>
    <p:sldId id="281" r:id="rId16"/>
    <p:sldId id="27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257" autoAdjust="0"/>
  </p:normalViewPr>
  <p:slideViewPr>
    <p:cSldViewPr snapToGrid="0">
      <p:cViewPr>
        <p:scale>
          <a:sx n="50" d="100"/>
          <a:sy n="50" d="100"/>
        </p:scale>
        <p:origin x="2864" y="10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7799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379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707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0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31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3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29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6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12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6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emf"/><Relationship Id="rId3" Type="http://schemas.openxmlformats.org/officeDocument/2006/relationships/image" Target="../media/image19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emf"/><Relationship Id="rId3" Type="http://schemas.openxmlformats.org/officeDocument/2006/relationships/image" Target="../media/image19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3441185" y="4767262"/>
            <a:ext cx="2261628" cy="3762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90B7B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90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38239" y="1839505"/>
            <a:ext cx="4038599" cy="2755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E171A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E171A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E171A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E171A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E171A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33900" y="1839505"/>
            <a:ext cx="4038599" cy="275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E171A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E171A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E171A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E171A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E171A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8239" y="73314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srgbClr val="40959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959F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38240" y="1839505"/>
            <a:ext cx="4038600" cy="2755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39505"/>
            <a:ext cx="4038600" cy="27551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8240" y="733145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1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srgbClr val="40959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959F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38240" y="2268369"/>
            <a:ext cx="4038600" cy="23262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52740" y="461946"/>
            <a:ext cx="4491260" cy="413267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8241" y="733145"/>
            <a:ext cx="4038599" cy="85725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38240" y="1411119"/>
            <a:ext cx="403859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DE7808"/>
                </a:solidFill>
              </a:rPr>
              <a:t>Subtitle Here</a:t>
            </a:r>
            <a:endParaRPr lang="en-US" b="1" dirty="0">
              <a:solidFill>
                <a:srgbClr val="DE7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8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47922"/>
            <a:ext cx="5486400" cy="425054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637" y="656966"/>
            <a:ext cx="8615777" cy="33395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40959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959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795"/>
            <a:ext cx="7772400" cy="6845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900">
                <a:solidFill>
                  <a:schemeClr val="tx2"/>
                </a:solidFill>
              </a:defRPr>
            </a:lvl1pPr>
            <a:lvl2pPr marL="4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6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2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srgbClr val="40959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959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792288" y="4147921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284637" y="656966"/>
            <a:ext cx="8615776" cy="333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E171A"/>
              </a:buClr>
              <a:buFont typeface="Arial"/>
              <a:buNone/>
              <a:defRPr sz="32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0E171A"/>
              </a:buClr>
              <a:buFont typeface="Arial"/>
              <a:buNone/>
              <a:defRPr sz="2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0E171A"/>
              </a:buClr>
              <a:buFont typeface="Arial"/>
              <a:buNone/>
              <a:defRPr sz="24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0E171A"/>
              </a:buClr>
              <a:buFont typeface="Arial"/>
              <a:buNone/>
              <a:defRPr sz="20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0E171A"/>
              </a:buClr>
              <a:buFont typeface="Arial"/>
              <a:buNone/>
              <a:defRPr sz="20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3441185" y="4767262"/>
            <a:ext cx="2261628" cy="3762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90B7B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90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-9144" y="-149790"/>
            <a:ext cx="9162287" cy="4206515"/>
          </a:xfrm>
          <a:prstGeom prst="rect">
            <a:avLst/>
          </a:prstGeom>
          <a:solidFill>
            <a:srgbClr val="32828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Shape 40" descr="bg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144" y="3787116"/>
            <a:ext cx="9162287" cy="2922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x="850233" y="4116892"/>
            <a:ext cx="2367726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</a:t>
            </a:r>
          </a:p>
        </p:txBody>
      </p:sp>
      <p:pic>
        <p:nvPicPr>
          <p:cNvPr id="42" name="Shape 42" descr="kaiser_permanenteblk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7960" y="3544757"/>
            <a:ext cx="2889195" cy="373895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1716051" y="1956625"/>
            <a:ext cx="4649303" cy="10402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CADB2A"/>
                </a:solidFill>
                <a:latin typeface="Calibri"/>
                <a:ea typeface="Calibri"/>
                <a:cs typeface="Calibri"/>
                <a:sym typeface="Calibri"/>
              </a:rPr>
              <a:t>NOVEMBER 10, 2016</a:t>
            </a:r>
            <a:br>
              <a:rPr lang="en-US" sz="2800" b="1">
                <a:solidFill>
                  <a:srgbClr val="CADB2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CADB2A"/>
                </a:solidFill>
                <a:latin typeface="Calibri"/>
                <a:ea typeface="Calibri"/>
                <a:cs typeface="Calibri"/>
                <a:sym typeface="Calibri"/>
              </a:rPr>
              <a:t>Stanford University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CADB2A"/>
                </a:solidFill>
                <a:latin typeface="Calibri"/>
                <a:ea typeface="Calibri"/>
                <a:cs typeface="Calibri"/>
                <a:sym typeface="Calibri"/>
              </a:rPr>
              <a:t>Medical Center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716051" y="2915881"/>
            <a:ext cx="4649303" cy="4514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Palo Alto, CA</a:t>
            </a:r>
          </a:p>
        </p:txBody>
      </p:sp>
      <p:sp>
        <p:nvSpPr>
          <p:cNvPr id="45" name="Shape 45"/>
          <p:cNvSpPr/>
          <p:nvPr/>
        </p:nvSpPr>
        <p:spPr>
          <a:xfrm>
            <a:off x="5018707" y="2685330"/>
            <a:ext cx="1552867" cy="1552867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6661528" y="1938206"/>
            <a:ext cx="2344332" cy="2344332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Shape 47" descr="EHSSENTIALS2016logo-opening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8432" y="732895"/>
            <a:ext cx="7594599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BSI_logo_black.ep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938" y="4489492"/>
            <a:ext cx="712802" cy="43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 descr="Stanford-Health-Care_black2.png"/>
          <p:cNvPicPr preferRelativeResize="0"/>
          <p:nvPr/>
        </p:nvPicPr>
        <p:blipFill/>
        <p:spPr>
          <a:xfrm>
            <a:off x="6919956" y="4393891"/>
            <a:ext cx="1536939" cy="63975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9144" y="-149790"/>
            <a:ext cx="9162287" cy="4206515"/>
          </a:xfrm>
          <a:prstGeom prst="rect">
            <a:avLst/>
          </a:prstGeom>
          <a:solidFill>
            <a:srgbClr val="32828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284219" y="1385254"/>
            <a:ext cx="4992532" cy="844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buClr>
                <a:srgbClr val="BAD12B"/>
              </a:buClr>
              <a:buFont typeface="Arial"/>
              <a:buNone/>
              <a:defRPr sz="4400" b="0" i="0" u="none" strike="noStrike" cap="none">
                <a:solidFill>
                  <a:srgbClr val="BAD1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295167" y="2693705"/>
            <a:ext cx="4981584" cy="1071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Shape 54" descr="bg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144" y="3787116"/>
            <a:ext cx="9162287" cy="29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 descr="EHSSENTIALS2016logo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3362" y="4385133"/>
            <a:ext cx="4584502" cy="56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3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441185" y="4767262"/>
            <a:ext cx="2261628" cy="3762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90B7B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90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38239" y="2268368"/>
            <a:ext cx="4038599" cy="2326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E171A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E171A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E171A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E171A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E171A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52739" y="461945"/>
            <a:ext cx="4491259" cy="41326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rgbClr val="0E171A"/>
              </a:buClr>
              <a:buFont typeface="Arial"/>
              <a:buNone/>
              <a:defRPr sz="2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E171A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E171A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E171A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E171A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38240" y="733145"/>
            <a:ext cx="4038598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238239" y="1411119"/>
            <a:ext cx="4038598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3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Subtitle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9144" y="-149790"/>
            <a:ext cx="9162288" cy="4206516"/>
          </a:xfrm>
          <a:prstGeom prst="rect">
            <a:avLst/>
          </a:prstGeom>
          <a:solidFill>
            <a:srgbClr val="32828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srgbClr val="40959F"/>
              </a:solidFill>
            </a:endParaRPr>
          </a:p>
        </p:txBody>
      </p:sp>
      <p:pic>
        <p:nvPicPr>
          <p:cNvPr id="21" name="Picture 20" descr="b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3787116"/>
            <a:ext cx="9162288" cy="29227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50234" y="4116893"/>
            <a:ext cx="236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kern="1200" dirty="0" smtClean="0">
                <a:solidFill>
                  <a:srgbClr val="40959F"/>
                </a:solidFill>
                <a:latin typeface="Calibri"/>
                <a:ea typeface="+mn-ea"/>
                <a:cs typeface="+mn-cs"/>
              </a:rPr>
              <a:t>PRESENTED BY</a:t>
            </a:r>
            <a:endParaRPr lang="en-US" sz="1200" b="1" kern="1200" dirty="0">
              <a:solidFill>
                <a:srgbClr val="40959F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kaiser_permanenteblk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61" y="3544758"/>
            <a:ext cx="2889195" cy="373895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716052" y="1956626"/>
            <a:ext cx="464930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2800" b="1" kern="1200" spc="200" dirty="0" smtClean="0">
                <a:solidFill>
                  <a:srgbClr val="CADB2A"/>
                </a:solidFill>
                <a:latin typeface="Calibri"/>
                <a:ea typeface="+mn-ea"/>
                <a:cs typeface="+mn-cs"/>
              </a:rPr>
              <a:t>NOVEMBER 10, 2016</a:t>
            </a:r>
            <a:br>
              <a:rPr lang="en-US" sz="2800" b="1" kern="1200" spc="200" dirty="0" smtClean="0">
                <a:solidFill>
                  <a:srgbClr val="CADB2A"/>
                </a:solidFill>
                <a:latin typeface="Calibri"/>
                <a:ea typeface="+mn-ea"/>
                <a:cs typeface="+mn-cs"/>
              </a:rPr>
            </a:br>
            <a:r>
              <a:rPr lang="en-US" sz="2400" b="1" kern="1200" spc="200" dirty="0" smtClean="0">
                <a:solidFill>
                  <a:srgbClr val="CADB2A"/>
                </a:solidFill>
                <a:latin typeface="Calibri"/>
                <a:ea typeface="+mn-ea"/>
                <a:cs typeface="+mn-cs"/>
              </a:rPr>
              <a:t>Stanford University</a:t>
            </a:r>
          </a:p>
          <a:p>
            <a:pPr defTabSz="457200">
              <a:lnSpc>
                <a:spcPct val="80000"/>
              </a:lnSpc>
            </a:pPr>
            <a:r>
              <a:rPr lang="en-US" sz="2400" b="1" kern="1200" spc="200" dirty="0" smtClean="0">
                <a:solidFill>
                  <a:srgbClr val="CADB2A"/>
                </a:solidFill>
                <a:latin typeface="Calibri"/>
                <a:ea typeface="+mn-ea"/>
                <a:cs typeface="+mn-cs"/>
              </a:rPr>
              <a:t>Medical Center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16052" y="2915881"/>
            <a:ext cx="464930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2800" b="1" kern="1200" spc="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Palo Alto, CA</a:t>
            </a:r>
            <a:endParaRPr lang="en-US" sz="2800" b="1" kern="1200" spc="20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18707" y="2685330"/>
            <a:ext cx="1552867" cy="1552867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srgbClr val="40959F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6661529" y="1938206"/>
            <a:ext cx="2344332" cy="2344332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srgbClr val="FFFFFF"/>
              </a:solidFill>
            </a:endParaRPr>
          </a:p>
        </p:txBody>
      </p:sp>
      <p:pic>
        <p:nvPicPr>
          <p:cNvPr id="17" name="Picture 16" descr="EHSSENTIALS2016logo-opening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2" y="732895"/>
            <a:ext cx="7594600" cy="1155700"/>
          </a:xfrm>
          <a:prstGeom prst="rect">
            <a:avLst/>
          </a:prstGeom>
        </p:spPr>
      </p:pic>
      <p:pic>
        <p:nvPicPr>
          <p:cNvPr id="22" name="Picture 21" descr="BSI_logo_black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9" y="4489492"/>
            <a:ext cx="712803" cy="436879"/>
          </a:xfrm>
          <a:prstGeom prst="rect">
            <a:avLst/>
          </a:prstGeom>
        </p:spPr>
      </p:pic>
      <p:pic>
        <p:nvPicPr>
          <p:cNvPr id="14" name="Picture 13" descr="Stanford-Health-Care_black2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56" y="4393891"/>
            <a:ext cx="1536940" cy="6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144" y="-149790"/>
            <a:ext cx="9162288" cy="4206516"/>
          </a:xfrm>
          <a:prstGeom prst="rect">
            <a:avLst/>
          </a:prstGeom>
          <a:solidFill>
            <a:srgbClr val="32828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srgbClr val="40959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4220" y="1385255"/>
            <a:ext cx="4992533" cy="844877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BAD12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5168" y="2693705"/>
            <a:ext cx="4981585" cy="107132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08613" y="109538"/>
            <a:ext cx="3481387" cy="3429000"/>
          </a:xfrm>
          <a:noFill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pic>
        <p:nvPicPr>
          <p:cNvPr id="2" name="Picture 1" descr="b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3787116"/>
            <a:ext cx="9162288" cy="292278"/>
          </a:xfrm>
          <a:prstGeom prst="rect">
            <a:avLst/>
          </a:prstGeom>
        </p:spPr>
      </p:pic>
      <p:pic>
        <p:nvPicPr>
          <p:cNvPr id="9" name="Picture 8" descr="EHSSENTIALS2016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62" y="4385134"/>
            <a:ext cx="4584502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3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144" y="-149790"/>
            <a:ext cx="9162288" cy="4206516"/>
          </a:xfrm>
          <a:prstGeom prst="rect">
            <a:avLst/>
          </a:prstGeom>
          <a:solidFill>
            <a:srgbClr val="32828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srgbClr val="40959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4220" y="1385255"/>
            <a:ext cx="4992533" cy="844877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BAD12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5168" y="2693705"/>
            <a:ext cx="4981585" cy="107132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</p:txBody>
      </p:sp>
      <p:pic>
        <p:nvPicPr>
          <p:cNvPr id="2" name="Picture 1" descr="b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3787116"/>
            <a:ext cx="9162288" cy="292278"/>
          </a:xfrm>
          <a:prstGeom prst="rect">
            <a:avLst/>
          </a:prstGeom>
        </p:spPr>
      </p:pic>
      <p:pic>
        <p:nvPicPr>
          <p:cNvPr id="7" name="Picture 6" descr="EHSSENTIALS2016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62" y="4385134"/>
            <a:ext cx="4584502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40959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959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theme" Target="../theme/theme2.xml"/><Relationship Id="rId10" Type="http://schemas.openxmlformats.org/officeDocument/2006/relationships/image" Target="../media/image10.png"/><Relationship Id="rId11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38239" y="73314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9187" y="1710219"/>
            <a:ext cx="8229600" cy="28839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E171A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E171A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E171A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E171A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E171A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3441185" y="4767262"/>
            <a:ext cx="2261628" cy="3762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0B7B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90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 descr="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642294"/>
            <a:ext cx="9162287" cy="12521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281789" y="4803755"/>
            <a:ext cx="3546674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© 2016 EHSSENTIALS</a:t>
            </a:r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9144000" cy="4379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216102" y="35798"/>
            <a:ext cx="3546674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Innovations in Hospital Inspections</a:t>
            </a:r>
          </a:p>
        </p:txBody>
      </p:sp>
      <p:pic>
        <p:nvPicPr>
          <p:cNvPr id="17" name="Shape 17" descr="EHSSENTIALS2016logo-notag.eps"/>
          <p:cNvPicPr preferRelativeResize="0"/>
          <p:nvPr/>
        </p:nvPicPr>
        <p:blipFill rotWithShape="1">
          <a:blip r:embed="rId8">
            <a:alphaModFix/>
          </a:blip>
          <a:srcRect t="-1" r="-3911" b="19372"/>
          <a:stretch/>
        </p:blipFill>
        <p:spPr>
          <a:xfrm>
            <a:off x="6699150" y="4847607"/>
            <a:ext cx="2179674" cy="1998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240" y="73314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188" y="1710220"/>
            <a:ext cx="8229600" cy="288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1186" y="4767262"/>
            <a:ext cx="2261629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kern="1200" smtClean="0">
                <a:solidFill>
                  <a:srgbClr val="40959F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defTabSz="457200"/>
              <a:t>‹#›</a:t>
            </a:fld>
            <a:endParaRPr lang="en-US" kern="1200" dirty="0">
              <a:solidFill>
                <a:srgbClr val="40959F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foot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295"/>
            <a:ext cx="9162288" cy="125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790" y="4803755"/>
            <a:ext cx="3546675" cy="27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kern="1200" dirty="0" smtClean="0">
                <a:solidFill>
                  <a:srgbClr val="5E5E5E"/>
                </a:solidFill>
                <a:latin typeface="Calibri"/>
                <a:ea typeface="+mn-ea"/>
                <a:cs typeface="+mn-cs"/>
              </a:rPr>
              <a:t>© 2016 EHSSENTIALS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37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srgbClr val="40959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102" y="35799"/>
            <a:ext cx="3546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Innovations in Hospital Inspections</a:t>
            </a:r>
            <a:endPara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EHSSENTIALS2016logo-notag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82" y="4847608"/>
            <a:ext cx="2097628" cy="2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 descr="big wheel sm.jpg"/>
          <p:cNvPicPr preferRelativeResize="0"/>
          <p:nvPr/>
        </p:nvPicPr>
        <p:blipFill rotWithShape="1">
          <a:blip r:embed="rId3">
            <a:alphaModFix/>
          </a:blip>
          <a:srcRect l="2826" t="3455" r="1369" b="2647"/>
          <a:stretch/>
        </p:blipFill>
        <p:spPr>
          <a:xfrm>
            <a:off x="4741775" y="512956"/>
            <a:ext cx="4402225" cy="417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-184417" y="677379"/>
            <a:ext cx="6193331" cy="425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/>
              <a:t>UC Risk and Safety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534" y="1070779"/>
            <a:ext cx="5025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More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than 20 different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applications: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	• Chemical management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	• Claims management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• Hazard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management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• Hazardous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waste management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• Health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screening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• Injury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prevention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• Inspections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• Travel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safety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• Use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authorization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Customers in both the public &amp; private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Suite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modularized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r="44645"/>
          <a:stretch/>
        </p:blipFill>
        <p:spPr>
          <a:xfrm>
            <a:off x="179092" y="1621941"/>
            <a:ext cx="4114612" cy="27512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354" y="868839"/>
            <a:ext cx="638821" cy="560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9107" y="797431"/>
            <a:ext cx="411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Email sent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Manager or </a:t>
            </a:r>
            <a:endParaRPr lang="en-US" sz="18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Functional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5061" y="826046"/>
            <a:ext cx="215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Login to </a:t>
            </a:r>
            <a:r>
              <a:rPr lang="en-US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Inspect &amp; Resolve Findings</a:t>
            </a:r>
            <a:endParaRPr lang="en-US" sz="1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93523" y="830271"/>
            <a:ext cx="525453" cy="684324"/>
            <a:chOff x="7913688" y="-280988"/>
            <a:chExt cx="1733550" cy="2306638"/>
          </a:xfrm>
          <a:solidFill>
            <a:schemeClr val="bg1">
              <a:lumMod val="50000"/>
            </a:schemeClr>
          </a:solidFill>
        </p:grpSpPr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312627" y="3305348"/>
            <a:ext cx="2631741" cy="369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307" y="1897912"/>
            <a:ext cx="4593897" cy="2121641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3" name="Straight Arrow Connector 22"/>
          <p:cNvCxnSpPr>
            <a:stCxn id="21" idx="6"/>
            <a:endCxn id="27" idx="3"/>
          </p:cNvCxnSpPr>
          <p:nvPr/>
        </p:nvCxnSpPr>
        <p:spPr>
          <a:xfrm flipV="1">
            <a:off x="2944368" y="2248448"/>
            <a:ext cx="5921386" cy="124148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846290" y="1998594"/>
            <a:ext cx="132907" cy="2927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106"/>
          <a:stretch/>
        </p:blipFill>
        <p:spPr>
          <a:xfrm>
            <a:off x="103368" y="462425"/>
            <a:ext cx="8937266" cy="402969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7" name="Oval 6"/>
          <p:cNvSpPr/>
          <p:nvPr/>
        </p:nvSpPr>
        <p:spPr>
          <a:xfrm>
            <a:off x="644056" y="3554233"/>
            <a:ext cx="1113182" cy="508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2" y="498849"/>
            <a:ext cx="8992408" cy="412998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1224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2" y="1047307"/>
            <a:ext cx="8794378" cy="35596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7757" y="400976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 Dashboard</a:t>
            </a:r>
          </a:p>
        </p:txBody>
      </p:sp>
    </p:spTree>
    <p:extLst>
      <p:ext uri="{BB962C8B-B14F-4D97-AF65-F5344CB8AC3E}">
        <p14:creationId xmlns:p14="http://schemas.microsoft.com/office/powerpoint/2010/main" val="19195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1126" y="1161771"/>
            <a:ext cx="5436781" cy="138295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“First </a:t>
            </a:r>
            <a:r>
              <a:rPr lang="en-US" dirty="0"/>
              <a:t>impression - I love it. It's so clean, easy to use, </a:t>
            </a:r>
            <a:r>
              <a:rPr lang="en-US" dirty="0" smtClean="0"/>
              <a:t>intuitive.”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300" dirty="0" smtClean="0"/>
              <a:t>Nelly, Laboratory Safety Specialist</a:t>
            </a:r>
            <a:endParaRPr lang="en-US" sz="2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240" y="30452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Testimonials</a:t>
            </a:r>
            <a:endParaRPr lang="en-US" sz="3600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411126" y="2943003"/>
            <a:ext cx="8335925" cy="1390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“First </a:t>
            </a:r>
            <a:r>
              <a:rPr lang="en-US" dirty="0"/>
              <a:t>impression - I love it. It's so clean, easy to use, </a:t>
            </a:r>
            <a:r>
              <a:rPr lang="en-US" dirty="0" smtClean="0"/>
              <a:t>intuitive.”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300" dirty="0" smtClean="0"/>
              <a:t>Nelly, Laboratory Safety Specialist</a:t>
            </a:r>
            <a:endParaRPr lang="en-US" sz="2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856" y="615253"/>
            <a:ext cx="2440870" cy="2215653"/>
          </a:xfrm>
          <a:prstGeom prst="rect">
            <a:avLst/>
          </a:prstGeom>
          <a:effectLst>
            <a:outerShdw blurRad="5461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6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82588" y="745351"/>
            <a:ext cx="5232827" cy="286614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hape 227"/>
          <p:cNvSpPr>
            <a:spLocks noGrp="1"/>
          </p:cNvSpPr>
          <p:nvPr>
            <p:ph type="pic" idx="2"/>
          </p:nvPr>
        </p:nvSpPr>
        <p:spPr>
          <a:xfrm>
            <a:off x="191113" y="1627390"/>
            <a:ext cx="8615776" cy="2576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dirty="0">
                <a:solidFill>
                  <a:schemeClr val="dk1"/>
                </a:solidFill>
              </a:rPr>
              <a:t>Thank You</a:t>
            </a:r>
            <a:r>
              <a:rPr lang="en-US" sz="4800" dirty="0" smtClean="0">
                <a:solidFill>
                  <a:schemeClr val="dk1"/>
                </a:solidFill>
              </a:rPr>
              <a:t>!</a:t>
            </a:r>
            <a:endParaRPr lang="en-US" sz="4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93466" y="999138"/>
            <a:ext cx="6426537" cy="42648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</a:pPr>
            <a:r>
              <a:rPr lang="en-US" sz="2200" dirty="0" smtClean="0">
                <a:solidFill>
                  <a:srgbClr val="7F7F7F"/>
                </a:solidFill>
              </a:rPr>
              <a:t>Mobile </a:t>
            </a:r>
            <a:r>
              <a:rPr lang="en-US" sz="2200" dirty="0">
                <a:solidFill>
                  <a:srgbClr val="7F7F7F"/>
                </a:solidFill>
              </a:rPr>
              <a:t>(iOS &amp; </a:t>
            </a:r>
            <a:r>
              <a:rPr lang="en-US" sz="2200" dirty="0" smtClean="0">
                <a:solidFill>
                  <a:srgbClr val="7F7F7F"/>
                </a:solidFill>
              </a:rPr>
              <a:t>Android) + Desktop </a:t>
            </a:r>
            <a:endParaRPr lang="en-US" sz="2200" dirty="0">
              <a:solidFill>
                <a:srgbClr val="7F7F7F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en-US" sz="2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can be used for any </a:t>
            </a:r>
            <a:r>
              <a:rPr lang="en-US" sz="2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inspection type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Multiple inspectors can contribute to the same </a:t>
            </a:r>
            <a:r>
              <a:rPr lang="en-US" sz="22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checklist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</a:rPr>
              <a:t>Checklist library</a:t>
            </a:r>
            <a:endParaRPr lang="en-US" sz="2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Off-line </a:t>
            </a:r>
            <a:r>
              <a:rPr lang="en-US" sz="2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mode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</a:rPr>
              <a:t>N</a:t>
            </a:r>
            <a:r>
              <a:rPr lang="en-US" sz="22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otification</a:t>
            </a:r>
            <a:endParaRPr lang="en-US" sz="2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Customizable settings</a:t>
            </a:r>
            <a:endParaRPr lang="en-US" sz="2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People/location </a:t>
            </a:r>
            <a:r>
              <a:rPr lang="en-US" sz="22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</a:rPr>
              <a:t>Reports &amp; Business Intelligence (BI) dashboard</a:t>
            </a:r>
            <a:endParaRPr lang="en-US" sz="2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171A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171A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rgbClr val="0E171A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57289" y="358764"/>
            <a:ext cx="8229600" cy="64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Inspect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5490" y="1464776"/>
            <a:ext cx="4931343" cy="23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238239" y="1839505"/>
            <a:ext cx="4038599" cy="27551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0E171A"/>
              </a:buClr>
              <a:buSzPct val="97368"/>
              <a:buFont typeface="Arial"/>
              <a:buNone/>
            </a:pPr>
            <a:endParaRPr sz="185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0E171A"/>
              </a:buClr>
              <a:buSzPct val="97368"/>
              <a:buFont typeface="Arial"/>
              <a:buNone/>
            </a:pPr>
            <a:endParaRPr sz="185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buClr>
                <a:srgbClr val="0E171A"/>
              </a:buClr>
              <a:buSzPct val="99615"/>
              <a:buFont typeface="Arial"/>
              <a:buNone/>
            </a:pPr>
            <a:endParaRPr sz="259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4" t="6474" r="-1442" b="8769"/>
          <a:stretch/>
        </p:blipFill>
        <p:spPr>
          <a:xfrm>
            <a:off x="1243853" y="445625"/>
            <a:ext cx="6656294" cy="418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238239" y="1839505"/>
            <a:ext cx="4038599" cy="27551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E171A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E171A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rgbClr val="0E171A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8527" r="36029" b="6715"/>
          <a:stretch/>
        </p:blipFill>
        <p:spPr>
          <a:xfrm>
            <a:off x="485875" y="467803"/>
            <a:ext cx="2318798" cy="419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8527" r="36029" b="6715"/>
          <a:stretch/>
        </p:blipFill>
        <p:spPr>
          <a:xfrm>
            <a:off x="3296951" y="467803"/>
            <a:ext cx="2318798" cy="419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8527" r="36029" b="6715"/>
          <a:stretch/>
        </p:blipFill>
        <p:spPr>
          <a:xfrm>
            <a:off x="5985081" y="467803"/>
            <a:ext cx="2318798" cy="419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40" y="1100914"/>
            <a:ext cx="1605097" cy="2849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10" y="1100914"/>
            <a:ext cx="1606625" cy="2851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107437"/>
            <a:ext cx="1601421" cy="28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238239" y="1839505"/>
            <a:ext cx="4038599" cy="27551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E171A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E171A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rgbClr val="0E171A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8527" r="36029" b="6715"/>
          <a:stretch/>
        </p:blipFill>
        <p:spPr>
          <a:xfrm>
            <a:off x="485875" y="467803"/>
            <a:ext cx="2318798" cy="419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8527" r="36029" b="6715"/>
          <a:stretch/>
        </p:blipFill>
        <p:spPr>
          <a:xfrm>
            <a:off x="3296951" y="467803"/>
            <a:ext cx="2318798" cy="419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8527" r="36029" b="6715"/>
          <a:stretch/>
        </p:blipFill>
        <p:spPr>
          <a:xfrm>
            <a:off x="5985081" y="467803"/>
            <a:ext cx="2318798" cy="41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9" y="1095153"/>
            <a:ext cx="1603869" cy="2846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28" y="1095153"/>
            <a:ext cx="1603869" cy="2846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57" y="1095153"/>
            <a:ext cx="1595892" cy="28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238239" y="1839505"/>
            <a:ext cx="4038599" cy="27551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0E171A"/>
              </a:buClr>
              <a:buSzPct val="97368"/>
              <a:buFont typeface="Arial"/>
              <a:buNone/>
            </a:pPr>
            <a:endParaRPr sz="185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0E171A"/>
              </a:buClr>
              <a:buSzPct val="97368"/>
              <a:buFont typeface="Arial"/>
              <a:buNone/>
            </a:pPr>
            <a:endParaRPr sz="185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buClr>
                <a:srgbClr val="0E171A"/>
              </a:buClr>
              <a:buSzPct val="99615"/>
              <a:buFont typeface="Arial"/>
              <a:buNone/>
            </a:pPr>
            <a:endParaRPr sz="2590" b="0" i="0" u="none" strike="noStrike" cap="none" dirty="0">
              <a:solidFill>
                <a:srgbClr val="0E17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649" t="14194" r="19737" b="22363"/>
          <a:stretch/>
        </p:blipFill>
        <p:spPr>
          <a:xfrm>
            <a:off x="807805" y="440905"/>
            <a:ext cx="7461972" cy="42346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Oval 3"/>
          <p:cNvSpPr/>
          <p:nvPr/>
        </p:nvSpPr>
        <p:spPr>
          <a:xfrm>
            <a:off x="3180522" y="2655736"/>
            <a:ext cx="2671638" cy="561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Interface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854" t="16078" r="19751" b="29779"/>
          <a:stretch/>
        </p:blipFill>
        <p:spPr>
          <a:xfrm>
            <a:off x="238239" y="470596"/>
            <a:ext cx="8672659" cy="414669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931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561" t="14518" r="19386" b="33145"/>
          <a:stretch/>
        </p:blipFill>
        <p:spPr>
          <a:xfrm>
            <a:off x="176463" y="433139"/>
            <a:ext cx="8870358" cy="412282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104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473" t="14294" r="19649" b="33117"/>
          <a:stretch/>
        </p:blipFill>
        <p:spPr>
          <a:xfrm>
            <a:off x="112295" y="417095"/>
            <a:ext cx="8871284" cy="415490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933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SSENTIALS2016stanford">
  <a:themeElements>
    <a:clrScheme name="EHSSENTIALS Color Theme">
      <a:dk1>
        <a:srgbClr val="40959F"/>
      </a:dk1>
      <a:lt1>
        <a:srgbClr val="FFFFFF"/>
      </a:lt1>
      <a:dk2>
        <a:srgbClr val="2B656B"/>
      </a:dk2>
      <a:lt2>
        <a:srgbClr val="C0D4DB"/>
      </a:lt2>
      <a:accent1>
        <a:srgbClr val="DE7808"/>
      </a:accent1>
      <a:accent2>
        <a:srgbClr val="A4B525"/>
      </a:accent2>
      <a:accent3>
        <a:srgbClr val="1F94C3"/>
      </a:accent3>
      <a:accent4>
        <a:srgbClr val="40959F"/>
      </a:accent4>
      <a:accent5>
        <a:srgbClr val="729EAE"/>
      </a:accent5>
      <a:accent6>
        <a:srgbClr val="F9AE5C"/>
      </a:accent6>
      <a:hlink>
        <a:srgbClr val="4DB6E2"/>
      </a:hlink>
      <a:folHlink>
        <a:srgbClr val="4095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EHSSENTIALS2016stanford">
  <a:themeElements>
    <a:clrScheme name="EHSSENTIALS Color Theme">
      <a:dk1>
        <a:srgbClr val="40959F"/>
      </a:dk1>
      <a:lt1>
        <a:srgbClr val="FFFFFF"/>
      </a:lt1>
      <a:dk2>
        <a:srgbClr val="2B656B"/>
      </a:dk2>
      <a:lt2>
        <a:srgbClr val="C0D4DB"/>
      </a:lt2>
      <a:accent1>
        <a:srgbClr val="DE7808"/>
      </a:accent1>
      <a:accent2>
        <a:srgbClr val="A4B525"/>
      </a:accent2>
      <a:accent3>
        <a:srgbClr val="1F94C3"/>
      </a:accent3>
      <a:accent4>
        <a:srgbClr val="40959F"/>
      </a:accent4>
      <a:accent5>
        <a:srgbClr val="729EAE"/>
      </a:accent5>
      <a:accent6>
        <a:srgbClr val="F9AE5C"/>
      </a:accent6>
      <a:hlink>
        <a:srgbClr val="4DB6E2"/>
      </a:hlink>
      <a:folHlink>
        <a:srgbClr val="40959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125</Words>
  <Application>Microsoft Macintosh PowerPoint</Application>
  <PresentationFormat>On-screen Show (16:9)</PresentationFormat>
  <Paragraphs>43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 Light</vt:lpstr>
      <vt:lpstr>EHSSENTIALS2016stanford</vt:lpstr>
      <vt:lpstr>3_EHSSENTIALS2016stanford</vt:lpstr>
      <vt:lpstr>UC Risk and Safety Solutions</vt:lpstr>
      <vt:lpstr>Inspect</vt:lpstr>
      <vt:lpstr>PowerPoint Presentation</vt:lpstr>
      <vt:lpstr>PowerPoint Presentation</vt:lpstr>
      <vt:lpstr>PowerPoint Presentation</vt:lpstr>
      <vt:lpstr>PowerPoint Presentation</vt:lpstr>
      <vt:lpstr>Desktop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Testimonials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Moira Heilmann</dc:creator>
  <cp:lastModifiedBy>Joan Burg</cp:lastModifiedBy>
  <cp:revision>33</cp:revision>
  <dcterms:modified xsi:type="dcterms:W3CDTF">2017-02-24T21:18:23Z</dcterms:modified>
</cp:coreProperties>
</file>