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330" r:id="rId3"/>
    <p:sldId id="326" r:id="rId4"/>
    <p:sldId id="327" r:id="rId5"/>
    <p:sldId id="335" r:id="rId6"/>
    <p:sldId id="329" r:id="rId7"/>
  </p:sldIdLst>
  <p:sldSz cx="24387175" cy="13716000"/>
  <p:notesSz cx="6950075" cy="9236075"/>
  <p:defaultTextStyle>
    <a:defPPr>
      <a:defRPr lang="en-US"/>
    </a:defPPr>
    <a:lvl1pPr marL="0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7444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4887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2338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49779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37225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24671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12115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699558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14308">
          <p15:clr>
            <a:srgbClr val="A4A3A4"/>
          </p15:clr>
        </p15:guide>
        <p15:guide id="3" pos="10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7100"/>
    <a:srgbClr val="F1B300"/>
    <a:srgbClr val="1A7DB7"/>
    <a:srgbClr val="EDC200"/>
    <a:srgbClr val="FFE791"/>
    <a:srgbClr val="FFCC66"/>
    <a:srgbClr val="E6DC8A"/>
    <a:srgbClr val="E3CB6A"/>
    <a:srgbClr val="F1E36F"/>
    <a:srgbClr val="FFD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76" autoAdjust="0"/>
    <p:restoredTop sz="94299" autoAdjust="0"/>
  </p:normalViewPr>
  <p:slideViewPr>
    <p:cSldViewPr snapToGrid="0" snapToObjects="1">
      <p:cViewPr varScale="1">
        <p:scale>
          <a:sx n="43" d="100"/>
          <a:sy n="43" d="100"/>
        </p:scale>
        <p:origin x="600" y="77"/>
      </p:cViewPr>
      <p:guideLst>
        <p:guide orient="horz"/>
        <p:guide pos="14308"/>
        <p:guide pos="105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>
              <a:latin typeface="Open Sans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B157C50-CCBC-2A42-B4C4-22B7CB18877D}" type="datetimeFigureOut">
              <a:rPr lang="en-US" smtClean="0">
                <a:latin typeface="Open Sans Light"/>
              </a:rPr>
              <a:t>10/2/2017</a:t>
            </a:fld>
            <a:endParaRPr lang="en-US" dirty="0">
              <a:latin typeface="Open Sans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>
              <a:latin typeface="Open Sans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C373154-D89E-B24F-ACC1-E214AA320E62}" type="slidenum">
              <a:rPr lang="en-US" smtClean="0">
                <a:latin typeface="Open Sans Light"/>
              </a:rPr>
              <a:t>‹#›</a:t>
            </a:fld>
            <a:endParaRPr lang="en-US" dirty="0"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619321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>
                <a:latin typeface="Open Sans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>
                <a:latin typeface="Open Sans Light"/>
              </a:defRPr>
            </a:lvl1pPr>
          </a:lstStyle>
          <a:p>
            <a:fld id="{4777BE1B-B234-614A-B080-4D121D4DF535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>
                <a:latin typeface="Open Sans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>
                <a:latin typeface="Open Sans Light"/>
              </a:defRPr>
            </a:lvl1pPr>
          </a:lstStyle>
          <a:p>
            <a:fld id="{C94E8D62-D41F-6042-BCDF-79D228EFA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544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1pPr>
    <a:lvl2pPr marL="456697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2pPr>
    <a:lvl3pPr marL="913395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3pPr>
    <a:lvl4pPr marL="1370094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4pPr>
    <a:lvl5pPr marL="1826797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5pPr>
    <a:lvl6pPr marL="2283492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191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889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588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1154113"/>
            <a:ext cx="5543550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5</a:t>
            </a:fld>
            <a:endPara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2926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818119"/>
            <a:ext cx="20729099" cy="182554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1087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4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2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49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3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4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2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99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4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6426223" y="3706854"/>
            <a:ext cx="5882547" cy="777702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8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6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0102691" y="4239458"/>
            <a:ext cx="4181656" cy="733364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1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8659448" y="4239457"/>
            <a:ext cx="6985290" cy="972907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216900" y="3779838"/>
            <a:ext cx="7918450" cy="49879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7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077200" y="3749677"/>
            <a:ext cx="7918450" cy="437832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1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909784" y="510459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-1" y="3318969"/>
            <a:ext cx="24387175" cy="591777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3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2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9177689" y="12712699"/>
            <a:ext cx="6031793" cy="10033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 sz="3200" smtClean="0">
                <a:solidFill>
                  <a:srgbClr val="90B7BD"/>
                </a:solidFill>
                <a:ea typeface="Calibri"/>
                <a:cs typeface="Calibri"/>
                <a:sym typeface="Calibri"/>
              </a:rPr>
              <a:pPr algn="ctr">
                <a:buSzPct val="25000"/>
              </a:pPr>
              <a:t>‹#›</a:t>
            </a:fld>
            <a:endParaRPr lang="en-US" sz="3200">
              <a:solidFill>
                <a:srgbClr val="90B7BD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35390" y="4905346"/>
            <a:ext cx="10771000" cy="73469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378" marR="0" lvl="0" indent="-440256" algn="l" rtl="0">
              <a:spcBef>
                <a:spcPts val="1494"/>
              </a:spcBef>
              <a:buClr>
                <a:srgbClr val="0E171A"/>
              </a:buClr>
              <a:buSzPct val="100000"/>
              <a:buFont typeface="Arial"/>
              <a:buChar char="•"/>
              <a:defRPr sz="7466" b="0" i="0" u="none" strike="noStrike" cap="none">
                <a:solidFill>
                  <a:srgbClr val="0E171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981150" marR="0" lvl="1" indent="-355592" algn="l" rtl="0">
              <a:spcBef>
                <a:spcPts val="1280"/>
              </a:spcBef>
              <a:buClr>
                <a:srgbClr val="0E171A"/>
              </a:buClr>
              <a:buSzPct val="100000"/>
              <a:buFont typeface="Arial"/>
              <a:buChar char="–"/>
              <a:defRPr sz="6400" b="0" i="0" u="none" strike="noStrike" cap="none">
                <a:solidFill>
                  <a:srgbClr val="0E171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047924" marR="0" lvl="2" indent="-270926" algn="l" rtl="0">
              <a:spcBef>
                <a:spcPts val="1066"/>
              </a:spcBef>
              <a:buClr>
                <a:srgbClr val="0E171A"/>
              </a:buClr>
              <a:buSzPct val="100000"/>
              <a:buFont typeface="Arial"/>
              <a:buChar char="•"/>
              <a:defRPr sz="5334" b="0" i="0" u="none" strike="noStrike" cap="none">
                <a:solidFill>
                  <a:srgbClr val="0E171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67094" marR="0" lvl="3" indent="-304792" algn="l" rtl="0">
              <a:spcBef>
                <a:spcPts val="960"/>
              </a:spcBef>
              <a:buClr>
                <a:srgbClr val="0E171A"/>
              </a:buClr>
              <a:buSzPct val="100000"/>
              <a:buFont typeface="Arial"/>
              <a:buChar char="–"/>
              <a:defRPr sz="4800" b="0" i="0" u="none" strike="noStrike" cap="none">
                <a:solidFill>
                  <a:srgbClr val="0E171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486262" marR="0" lvl="4" indent="-304792" algn="l" rtl="0">
              <a:spcBef>
                <a:spcPts val="960"/>
              </a:spcBef>
              <a:buClr>
                <a:srgbClr val="0E171A"/>
              </a:buClr>
              <a:buSzPct val="100000"/>
              <a:buFont typeface="Arial"/>
              <a:buChar char="»"/>
              <a:defRPr sz="4800" b="0" i="0" u="none" strike="noStrike" cap="none">
                <a:solidFill>
                  <a:srgbClr val="0E171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705432" marR="0" lvl="5" indent="-304792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924602" marR="0" lvl="6" indent="-304792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143772" marR="0" lvl="7" indent="-304792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0362940" marR="0" lvl="8" indent="-304792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12091977" y="4905347"/>
            <a:ext cx="10771000" cy="73469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378" marR="0" lvl="0" indent="-440256" algn="l" rtl="0">
              <a:spcBef>
                <a:spcPts val="1494"/>
              </a:spcBef>
              <a:buClr>
                <a:srgbClr val="0E171A"/>
              </a:buClr>
              <a:buSzPct val="100000"/>
              <a:buFont typeface="Arial"/>
              <a:buChar char="•"/>
              <a:defRPr sz="7466" b="0" i="0" u="none" strike="noStrike" cap="none">
                <a:solidFill>
                  <a:srgbClr val="0E171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981150" marR="0" lvl="1" indent="-355592" algn="l" rtl="0">
              <a:spcBef>
                <a:spcPts val="1280"/>
              </a:spcBef>
              <a:buClr>
                <a:srgbClr val="0E171A"/>
              </a:buClr>
              <a:buSzPct val="100000"/>
              <a:buFont typeface="Arial"/>
              <a:buChar char="–"/>
              <a:defRPr sz="6400" b="0" i="0" u="none" strike="noStrike" cap="none">
                <a:solidFill>
                  <a:srgbClr val="0E171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047924" marR="0" lvl="2" indent="-270926" algn="l" rtl="0">
              <a:spcBef>
                <a:spcPts val="1066"/>
              </a:spcBef>
              <a:buClr>
                <a:srgbClr val="0E171A"/>
              </a:buClr>
              <a:buSzPct val="100000"/>
              <a:buFont typeface="Arial"/>
              <a:buChar char="•"/>
              <a:defRPr sz="5334" b="0" i="0" u="none" strike="noStrike" cap="none">
                <a:solidFill>
                  <a:srgbClr val="0E171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67094" marR="0" lvl="3" indent="-304792" algn="l" rtl="0">
              <a:spcBef>
                <a:spcPts val="960"/>
              </a:spcBef>
              <a:buClr>
                <a:srgbClr val="0E171A"/>
              </a:buClr>
              <a:buSzPct val="100000"/>
              <a:buFont typeface="Arial"/>
              <a:buChar char="–"/>
              <a:defRPr sz="4800" b="0" i="0" u="none" strike="noStrike" cap="none">
                <a:solidFill>
                  <a:srgbClr val="0E171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486262" marR="0" lvl="4" indent="-304792" algn="l" rtl="0">
              <a:spcBef>
                <a:spcPts val="960"/>
              </a:spcBef>
              <a:buClr>
                <a:srgbClr val="0E171A"/>
              </a:buClr>
              <a:buSzPct val="100000"/>
              <a:buFont typeface="Arial"/>
              <a:buChar char="»"/>
              <a:defRPr sz="4800" b="0" i="0" u="none" strike="noStrike" cap="none">
                <a:solidFill>
                  <a:srgbClr val="0E171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705432" marR="0" lvl="5" indent="-304792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924602" marR="0" lvl="6" indent="-304792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143772" marR="0" lvl="7" indent="-304792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0362940" marR="0" lvl="8" indent="-304792" algn="l" rtl="0">
              <a:spcBef>
                <a:spcPts val="96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35386" y="1955054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1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4800"/>
            </a:lvl2pPr>
            <a:lvl3pPr lvl="2" indent="0">
              <a:spcBef>
                <a:spcPts val="0"/>
              </a:spcBef>
              <a:buNone/>
              <a:defRPr sz="4800"/>
            </a:lvl3pPr>
            <a:lvl4pPr lvl="3" indent="0">
              <a:spcBef>
                <a:spcPts val="0"/>
              </a:spcBef>
              <a:buNone/>
              <a:defRPr sz="4800"/>
            </a:lvl4pPr>
            <a:lvl5pPr lvl="4" indent="0">
              <a:spcBef>
                <a:spcPts val="0"/>
              </a:spcBef>
              <a:buNone/>
              <a:defRPr sz="4800"/>
            </a:lvl5pPr>
            <a:lvl6pPr lvl="5" indent="0">
              <a:spcBef>
                <a:spcPts val="0"/>
              </a:spcBef>
              <a:buNone/>
              <a:defRPr sz="4800"/>
            </a:lvl6pPr>
            <a:lvl7pPr lvl="6" indent="0">
              <a:spcBef>
                <a:spcPts val="0"/>
              </a:spcBef>
              <a:buNone/>
              <a:defRPr sz="4800"/>
            </a:lvl7pPr>
            <a:lvl8pPr lvl="7" indent="0">
              <a:spcBef>
                <a:spcPts val="0"/>
              </a:spcBef>
              <a:buNone/>
              <a:defRPr sz="4800"/>
            </a:lvl8pPr>
            <a:lvl9pPr lvl="8" indent="0">
              <a:spcBef>
                <a:spcPts val="0"/>
              </a:spcBef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439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9781570" y="1585465"/>
            <a:ext cx="4824036" cy="4824038"/>
          </a:xfrm>
          <a:prstGeom prst="ellipse">
            <a:avLst/>
          </a:prstGeom>
        </p:spPr>
        <p:txBody>
          <a:bodyPr/>
          <a:lstStyle/>
          <a:p>
            <a:r>
              <a:rPr lang="en-US" dirty="0" smtClean="0"/>
              <a:t>Drag and Drop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759089" y="6809613"/>
            <a:ext cx="14868997" cy="1190422"/>
          </a:xfrm>
        </p:spPr>
        <p:txBody>
          <a:bodyPr>
            <a:noAutofit/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658076" y="8638230"/>
            <a:ext cx="17071023" cy="2790560"/>
          </a:xfrm>
        </p:spPr>
        <p:txBody>
          <a:bodyPr>
            <a:noAutofit/>
          </a:bodyPr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56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371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Drag / Drop / Send to 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36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5601949" cy="1371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Drag / Drop / Send to 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59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290986" y="4126611"/>
            <a:ext cx="3983038" cy="3983037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9051" y="4126611"/>
            <a:ext cx="3983038" cy="3983037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2585304" y="4126611"/>
            <a:ext cx="3983038" cy="3983037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7261102" y="4126611"/>
            <a:ext cx="3983038" cy="3983037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29038" y="567771"/>
            <a:ext cx="20729099" cy="1133518"/>
          </a:xfrm>
        </p:spPr>
        <p:txBody>
          <a:bodyPr>
            <a:noAutofit/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2410058"/>
            <a:ext cx="24387175" cy="13059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852918" y="1433050"/>
            <a:ext cx="20655938" cy="1075881"/>
          </a:xfrm>
        </p:spPr>
        <p:txBody>
          <a:bodyPr>
            <a:noAutofit/>
          </a:bodyPr>
          <a:lstStyle>
            <a:lvl1pPr>
              <a:defRPr sz="31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09784" y="510459"/>
            <a:ext cx="824808" cy="462198"/>
          </a:xfrm>
          <a:prstGeom prst="rect">
            <a:avLst/>
          </a:prstGeom>
          <a:solidFill>
            <a:schemeClr val="bg2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6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06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 w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29038" y="567771"/>
            <a:ext cx="20729099" cy="1133518"/>
          </a:xfrm>
        </p:spPr>
        <p:txBody>
          <a:bodyPr>
            <a:noAutofit/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852918" y="1433050"/>
            <a:ext cx="20655938" cy="1075881"/>
          </a:xfrm>
        </p:spPr>
        <p:txBody>
          <a:bodyPr>
            <a:noAutofit/>
          </a:bodyPr>
          <a:lstStyle>
            <a:lvl1pPr>
              <a:defRPr sz="3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27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 No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29038" y="567771"/>
            <a:ext cx="20729099" cy="1133518"/>
          </a:xfrm>
        </p:spPr>
        <p:txBody>
          <a:bodyPr>
            <a:noAutofit/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2410058"/>
            <a:ext cx="24387175" cy="13059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852918" y="1433050"/>
            <a:ext cx="20655938" cy="1075881"/>
          </a:xfrm>
        </p:spPr>
        <p:txBody>
          <a:bodyPr>
            <a:noAutofit/>
          </a:bodyPr>
          <a:lstStyle>
            <a:lvl1pPr>
              <a:defRPr sz="31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2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865621" y="1478874"/>
            <a:ext cx="20655938" cy="839116"/>
          </a:xfrm>
          <a:prstGeom prst="rect">
            <a:avLst/>
          </a:prstGeom>
        </p:spPr>
        <p:txBody>
          <a:bodyPr vert="horz" lIns="217490" tIns="108745" rIns="217490" bIns="10874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2410058"/>
            <a:ext cx="24387175" cy="13059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865312" y="2641600"/>
            <a:ext cx="4891087" cy="865879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8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49278"/>
            <a:ext cx="21948458" cy="2286000"/>
          </a:xfrm>
          <a:prstGeom prst="rect">
            <a:avLst/>
          </a:prstGeom>
        </p:spPr>
        <p:txBody>
          <a:bodyPr vert="horz" lIns="217490" tIns="108745" rIns="217490" bIns="108745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200413"/>
            <a:ext cx="21948458" cy="9051926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09784" y="510459"/>
            <a:ext cx="824808" cy="462198"/>
          </a:xfrm>
          <a:prstGeom prst="rect">
            <a:avLst/>
          </a:prstGeom>
          <a:solidFill>
            <a:schemeClr val="bg2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28864" y="13604787"/>
            <a:ext cx="24538664" cy="181430"/>
            <a:chOff x="606161" y="2106824"/>
            <a:chExt cx="6205940" cy="1241188"/>
          </a:xfrm>
        </p:grpSpPr>
        <p:sp>
          <p:nvSpPr>
            <p:cNvPr id="7" name="Rectangle 6"/>
            <p:cNvSpPr/>
            <p:nvPr userDrawn="1"/>
          </p:nvSpPr>
          <p:spPr>
            <a:xfrm>
              <a:off x="606161" y="2106824"/>
              <a:ext cx="1241188" cy="12411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Open Sans Light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47349" y="2106824"/>
              <a:ext cx="1241188" cy="12411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Open Sans Light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088537" y="2106824"/>
              <a:ext cx="1241188" cy="12411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Open Sans Light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4329725" y="2106824"/>
              <a:ext cx="1241188" cy="12411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Open Sans Light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5570913" y="2106824"/>
              <a:ext cx="1241188" cy="12411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Open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15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3" r:id="rId4"/>
    <p:sldLayoutId id="2147483664" r:id="rId5"/>
    <p:sldLayoutId id="2147483665" r:id="rId6"/>
    <p:sldLayoutId id="2147483675" r:id="rId7"/>
    <p:sldLayoutId id="2147483666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1087444" rtl="0" eaLnBrk="1" latinLnBrk="0" hangingPunct="1">
        <a:spcBef>
          <a:spcPct val="0"/>
        </a:spcBef>
        <a:buNone/>
        <a:defRPr sz="6000" kern="1200">
          <a:solidFill>
            <a:schemeClr val="bg2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1pPr>
      <a:lvl2pPr marL="1087444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2pPr>
      <a:lvl3pPr marL="2174887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3pPr>
      <a:lvl4pPr marL="3262338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4pPr>
      <a:lvl5pPr marL="4349779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5pPr>
      <a:lvl6pPr marL="5980947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68393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55841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43285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7444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4887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2338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49779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37225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4671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2115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99558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3557" y="3843858"/>
            <a:ext cx="17131486" cy="1508712"/>
          </a:xfrm>
        </p:spPr>
        <p:txBody>
          <a:bodyPr/>
          <a:lstStyle/>
          <a:p>
            <a:r>
              <a:rPr lang="en-US" sz="16600" b="1" dirty="0" smtClean="0">
                <a:latin typeface="Arial Black" panose="020B0A04020102020204" pitchFamily="34" charset="0"/>
              </a:rPr>
              <a:t>UC Inspect</a:t>
            </a:r>
            <a:endParaRPr lang="en-US" sz="16600" b="1" dirty="0"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46677" y="6567920"/>
            <a:ext cx="4523323" cy="31932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pic>
        <p:nvPicPr>
          <p:cNvPr id="4" name="Shape 1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706600" y="7721600"/>
            <a:ext cx="9393115" cy="44906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722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2651" y="1749690"/>
            <a:ext cx="22329537" cy="1133518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How does UC Inspect help improve safety at UCSB?</a:t>
            </a:r>
            <a:endParaRPr lang="en-US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12396" y="4303059"/>
            <a:ext cx="22009792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charset="0"/>
              <a:buChar char="•"/>
            </a:pPr>
            <a:r>
              <a:rPr lang="en-US" sz="4400" b="1" dirty="0" smtClean="0">
                <a:solidFill>
                  <a:schemeClr val="tx2"/>
                </a:solidFill>
                <a:latin typeface="Arial Black" panose="020B0A04020102020204" pitchFamily="34" charset="0"/>
                <a:ea typeface="Arial" charset="0"/>
                <a:cs typeface="Arial" charset="0"/>
              </a:rPr>
              <a:t>Central repository for all safety inspections across campus</a:t>
            </a:r>
          </a:p>
          <a:p>
            <a:pPr marL="457200" indent="-457200">
              <a:lnSpc>
                <a:spcPct val="200000"/>
              </a:lnSpc>
              <a:buFont typeface="Arial" charset="0"/>
              <a:buChar char="•"/>
            </a:pPr>
            <a:r>
              <a:rPr lang="en-US" sz="4400" b="1" dirty="0" smtClean="0">
                <a:solidFill>
                  <a:schemeClr val="tx2"/>
                </a:solidFill>
                <a:latin typeface="Arial Black" panose="020B0A04020102020204" pitchFamily="34" charset="0"/>
                <a:ea typeface="Arial" charset="0"/>
                <a:cs typeface="Arial" charset="0"/>
              </a:rPr>
              <a:t>Streamlines inspection process and eliminates duplicative work</a:t>
            </a:r>
          </a:p>
          <a:p>
            <a:pPr marL="457200" indent="-457200">
              <a:lnSpc>
                <a:spcPct val="200000"/>
              </a:lnSpc>
              <a:buFont typeface="Arial" charset="0"/>
              <a:buChar char="•"/>
            </a:pPr>
            <a:r>
              <a:rPr lang="en-US" sz="4400" b="1" dirty="0">
                <a:solidFill>
                  <a:schemeClr val="tx2"/>
                </a:solidFill>
                <a:latin typeface="Arial Black" panose="020B0A04020102020204" pitchFamily="34" charset="0"/>
                <a:ea typeface="Arial" charset="0"/>
                <a:cs typeface="Arial" charset="0"/>
              </a:rPr>
              <a:t>P</a:t>
            </a:r>
            <a:r>
              <a:rPr lang="en-US" sz="4400" b="1" dirty="0" smtClean="0">
                <a:solidFill>
                  <a:schemeClr val="tx2"/>
                </a:solidFill>
                <a:latin typeface="Arial Black" panose="020B0A04020102020204" pitchFamily="34" charset="0"/>
                <a:ea typeface="Arial" charset="0"/>
                <a:cs typeface="Arial" charset="0"/>
              </a:rPr>
              <a:t>rovides metrics and helps in prioritizing improvements</a:t>
            </a:r>
          </a:p>
          <a:p>
            <a:pPr marL="457200" indent="-457200">
              <a:lnSpc>
                <a:spcPct val="200000"/>
              </a:lnSpc>
              <a:buFont typeface="Arial" charset="0"/>
              <a:buChar char="•"/>
            </a:pPr>
            <a:r>
              <a:rPr lang="en-US" sz="4400" b="1" dirty="0" smtClean="0">
                <a:solidFill>
                  <a:schemeClr val="tx2"/>
                </a:solidFill>
                <a:latin typeface="Arial Black" panose="020B0A04020102020204" pitchFamily="34" charset="0"/>
                <a:ea typeface="Arial" charset="0"/>
                <a:cs typeface="Arial" charset="0"/>
              </a:rPr>
              <a:t>Ensures compliance, best practices, and standard alignment across the enterprise</a:t>
            </a:r>
          </a:p>
          <a:p>
            <a:pPr marL="457200" indent="-457200">
              <a:lnSpc>
                <a:spcPct val="200000"/>
              </a:lnSpc>
              <a:buFont typeface="Arial" charset="0"/>
              <a:buChar char="•"/>
            </a:pPr>
            <a:r>
              <a:rPr lang="en-US" sz="4400" b="1" dirty="0" smtClean="0">
                <a:solidFill>
                  <a:schemeClr val="tx2"/>
                </a:solidFill>
                <a:latin typeface="Arial Black" panose="020B0A04020102020204" pitchFamily="34" charset="0"/>
                <a:ea typeface="Arial" charset="0"/>
                <a:cs typeface="Arial" charset="0"/>
              </a:rPr>
              <a:t>Proactively identifies deficiencies and tracks corrective action</a:t>
            </a:r>
            <a:endParaRPr lang="en-US" sz="4400" b="1" dirty="0">
              <a:solidFill>
                <a:schemeClr val="tx2"/>
              </a:solidFill>
              <a:latin typeface="Arial Black" panose="020B0A04020102020204" pitchFamily="34" charset="0"/>
              <a:ea typeface="Arial" charset="0"/>
              <a:cs typeface="Arial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321800" y="3398012"/>
            <a:ext cx="4322601" cy="12801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6650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3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64" t="6474" r="-1442" b="8769"/>
          <a:stretch/>
        </p:blipFill>
        <p:spPr>
          <a:xfrm>
            <a:off x="2768600" y="362126"/>
            <a:ext cx="19281034" cy="1212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5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7" t="8527" r="36029" b="6715"/>
          <a:stretch/>
        </p:blipFill>
        <p:spPr>
          <a:xfrm>
            <a:off x="16504039" y="4569044"/>
            <a:ext cx="4318200" cy="78041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7" t="8527" r="36029" b="6715"/>
          <a:stretch/>
        </p:blipFill>
        <p:spPr>
          <a:xfrm>
            <a:off x="9823777" y="4707195"/>
            <a:ext cx="4316294" cy="7800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7" t="8527" r="36029" b="6715"/>
          <a:stretch/>
        </p:blipFill>
        <p:spPr>
          <a:xfrm>
            <a:off x="3292587" y="4841903"/>
            <a:ext cx="4167222" cy="753130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030" y="5976709"/>
            <a:ext cx="2964335" cy="52616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361" y="5812005"/>
            <a:ext cx="3057125" cy="54263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4576" y="5546403"/>
            <a:ext cx="3057125" cy="54263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4746" y="571711"/>
            <a:ext cx="2051435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Mobile App</a:t>
            </a:r>
          </a:p>
          <a:p>
            <a:endParaRPr lang="en-US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Simplifies and shortens inspection process</a:t>
            </a:r>
          </a:p>
          <a:p>
            <a:pPr marL="571500" indent="-571500">
              <a:buFont typeface="Arial" charset="0"/>
              <a:buChar char="•"/>
            </a:pPr>
            <a:r>
              <a:rPr lang="en-U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Attach photos to findings for clarification</a:t>
            </a:r>
          </a:p>
          <a:p>
            <a:pPr marL="571500" indent="-571500">
              <a:buFont typeface="Arial" charset="0"/>
              <a:buChar char="•"/>
            </a:pPr>
            <a:r>
              <a:rPr lang="en-U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Talk-to-text feature saves inspectors time</a:t>
            </a:r>
            <a:endParaRPr lang="en-US" sz="4800" b="1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69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" r="44645"/>
          <a:stretch/>
        </p:blipFill>
        <p:spPr>
          <a:xfrm>
            <a:off x="479168" y="4325176"/>
            <a:ext cx="10972298" cy="733673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88641" y="1860381"/>
            <a:ext cx="1703522" cy="14953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79208" y="2148954"/>
            <a:ext cx="10962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  <a:ea typeface="+mj-ea"/>
                <a:cs typeface="+mj-cs"/>
              </a:rPr>
              <a:t>Email sent to Manager or </a:t>
            </a:r>
          </a:p>
          <a:p>
            <a:r>
              <a:rPr lang="en-US" sz="4000" dirty="0">
                <a:latin typeface="Arial Black" panose="020B0A04020102020204" pitchFamily="34" charset="0"/>
                <a:ea typeface="+mj-ea"/>
                <a:cs typeface="+mj-cs"/>
              </a:rPr>
              <a:t>Functional Service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800320" y="2693946"/>
            <a:ext cx="78432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  <a:ea typeface="+mj-ea"/>
                <a:cs typeface="+mj-cs"/>
              </a:rPr>
              <a:t>Login to Inspect &amp; Resolve Findings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117649" y="2497896"/>
            <a:ext cx="1401208" cy="1824864"/>
            <a:chOff x="7913688" y="-280988"/>
            <a:chExt cx="1733550" cy="2306638"/>
          </a:xfrm>
          <a:solidFill>
            <a:schemeClr val="bg1">
              <a:lumMod val="50000"/>
            </a:schemeClr>
          </a:solidFill>
        </p:grpSpPr>
        <p:sp>
          <p:nvSpPr>
            <p:cNvPr id="13" name="Freeform 29"/>
            <p:cNvSpPr>
              <a:spLocks/>
            </p:cNvSpPr>
            <p:nvPr/>
          </p:nvSpPr>
          <p:spPr bwMode="auto">
            <a:xfrm>
              <a:off x="8215313" y="1317625"/>
              <a:ext cx="1155700" cy="71438"/>
            </a:xfrm>
            <a:custGeom>
              <a:avLst/>
              <a:gdLst>
                <a:gd name="T0" fmla="*/ 9 w 306"/>
                <a:gd name="T1" fmla="*/ 0 h 19"/>
                <a:gd name="T2" fmla="*/ 0 w 306"/>
                <a:gd name="T3" fmla="*/ 10 h 19"/>
                <a:gd name="T4" fmla="*/ 9 w 306"/>
                <a:gd name="T5" fmla="*/ 19 h 19"/>
                <a:gd name="T6" fmla="*/ 297 w 306"/>
                <a:gd name="T7" fmla="*/ 19 h 19"/>
                <a:gd name="T8" fmla="*/ 306 w 306"/>
                <a:gd name="T9" fmla="*/ 10 h 19"/>
                <a:gd name="T10" fmla="*/ 297 w 306"/>
                <a:gd name="T11" fmla="*/ 0 h 19"/>
                <a:gd name="T12" fmla="*/ 9 w 306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9" y="0"/>
                  </a:move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6" y="15"/>
                    <a:pt x="306" y="10"/>
                  </a:cubicBezTo>
                  <a:cubicBezTo>
                    <a:pt x="306" y="5"/>
                    <a:pt x="302" y="0"/>
                    <a:pt x="297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id-ID" sz="4800" dirty="0">
                <a:latin typeface="Open Sans Light"/>
              </a:endParaRPr>
            </a:p>
          </p:txBody>
        </p:sp>
        <p:sp>
          <p:nvSpPr>
            <p:cNvPr id="14" name="Freeform 30"/>
            <p:cNvSpPr>
              <a:spLocks/>
            </p:cNvSpPr>
            <p:nvPr/>
          </p:nvSpPr>
          <p:spPr bwMode="auto">
            <a:xfrm>
              <a:off x="8215313" y="1535112"/>
              <a:ext cx="1155700" cy="71438"/>
            </a:xfrm>
            <a:custGeom>
              <a:avLst/>
              <a:gdLst>
                <a:gd name="T0" fmla="*/ 297 w 306"/>
                <a:gd name="T1" fmla="*/ 0 h 19"/>
                <a:gd name="T2" fmla="*/ 9 w 306"/>
                <a:gd name="T3" fmla="*/ 0 h 19"/>
                <a:gd name="T4" fmla="*/ 0 w 306"/>
                <a:gd name="T5" fmla="*/ 9 h 19"/>
                <a:gd name="T6" fmla="*/ 9 w 306"/>
                <a:gd name="T7" fmla="*/ 19 h 19"/>
                <a:gd name="T8" fmla="*/ 297 w 306"/>
                <a:gd name="T9" fmla="*/ 19 h 19"/>
                <a:gd name="T10" fmla="*/ 306 w 306"/>
                <a:gd name="T11" fmla="*/ 9 h 19"/>
                <a:gd name="T12" fmla="*/ 297 w 306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29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6" y="15"/>
                    <a:pt x="306" y="9"/>
                  </a:cubicBezTo>
                  <a:cubicBezTo>
                    <a:pt x="306" y="4"/>
                    <a:pt x="302" y="0"/>
                    <a:pt x="29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id-ID" sz="4800" dirty="0">
                <a:latin typeface="Open Sans Light"/>
              </a:endParaRPr>
            </a:p>
          </p:txBody>
        </p:sp>
        <p:sp>
          <p:nvSpPr>
            <p:cNvPr id="15" name="Freeform 31"/>
            <p:cNvSpPr>
              <a:spLocks noEditPoints="1"/>
            </p:cNvSpPr>
            <p:nvPr/>
          </p:nvSpPr>
          <p:spPr bwMode="auto">
            <a:xfrm>
              <a:off x="7913688" y="-280988"/>
              <a:ext cx="1733550" cy="2306638"/>
            </a:xfrm>
            <a:custGeom>
              <a:avLst/>
              <a:gdLst>
                <a:gd name="T0" fmla="*/ 353 w 459"/>
                <a:gd name="T1" fmla="*/ 12 h 612"/>
                <a:gd name="T2" fmla="*/ 325 w 459"/>
                <a:gd name="T3" fmla="*/ 0 h 612"/>
                <a:gd name="T4" fmla="*/ 57 w 459"/>
                <a:gd name="T5" fmla="*/ 0 h 612"/>
                <a:gd name="T6" fmla="*/ 0 w 459"/>
                <a:gd name="T7" fmla="*/ 57 h 612"/>
                <a:gd name="T8" fmla="*/ 0 w 459"/>
                <a:gd name="T9" fmla="*/ 555 h 612"/>
                <a:gd name="T10" fmla="*/ 57 w 459"/>
                <a:gd name="T11" fmla="*/ 612 h 612"/>
                <a:gd name="T12" fmla="*/ 402 w 459"/>
                <a:gd name="T13" fmla="*/ 612 h 612"/>
                <a:gd name="T14" fmla="*/ 459 w 459"/>
                <a:gd name="T15" fmla="*/ 555 h 612"/>
                <a:gd name="T16" fmla="*/ 459 w 459"/>
                <a:gd name="T17" fmla="*/ 153 h 612"/>
                <a:gd name="T18" fmla="*/ 353 w 459"/>
                <a:gd name="T19" fmla="*/ 12 h 612"/>
                <a:gd name="T20" fmla="*/ 344 w 459"/>
                <a:gd name="T21" fmla="*/ 59 h 612"/>
                <a:gd name="T22" fmla="*/ 409 w 459"/>
                <a:gd name="T23" fmla="*/ 134 h 612"/>
                <a:gd name="T24" fmla="*/ 344 w 459"/>
                <a:gd name="T25" fmla="*/ 134 h 612"/>
                <a:gd name="T26" fmla="*/ 344 w 459"/>
                <a:gd name="T27" fmla="*/ 59 h 612"/>
                <a:gd name="T28" fmla="*/ 421 w 459"/>
                <a:gd name="T29" fmla="*/ 555 h 612"/>
                <a:gd name="T30" fmla="*/ 402 w 459"/>
                <a:gd name="T31" fmla="*/ 574 h 612"/>
                <a:gd name="T32" fmla="*/ 57 w 459"/>
                <a:gd name="T33" fmla="*/ 574 h 612"/>
                <a:gd name="T34" fmla="*/ 38 w 459"/>
                <a:gd name="T35" fmla="*/ 555 h 612"/>
                <a:gd name="T36" fmla="*/ 38 w 459"/>
                <a:gd name="T37" fmla="*/ 57 h 612"/>
                <a:gd name="T38" fmla="*/ 57 w 459"/>
                <a:gd name="T39" fmla="*/ 38 h 612"/>
                <a:gd name="T40" fmla="*/ 306 w 459"/>
                <a:gd name="T41" fmla="*/ 38 h 612"/>
                <a:gd name="T42" fmla="*/ 306 w 459"/>
                <a:gd name="T43" fmla="*/ 172 h 612"/>
                <a:gd name="T44" fmla="*/ 421 w 459"/>
                <a:gd name="T45" fmla="*/ 172 h 612"/>
                <a:gd name="T46" fmla="*/ 421 w 459"/>
                <a:gd name="T47" fmla="*/ 555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9" h="612">
                  <a:moveTo>
                    <a:pt x="353" y="12"/>
                  </a:moveTo>
                  <a:cubicBezTo>
                    <a:pt x="346" y="4"/>
                    <a:pt x="336" y="0"/>
                    <a:pt x="32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6" y="0"/>
                    <a:pt x="0" y="25"/>
                    <a:pt x="0" y="57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87"/>
                    <a:pt x="26" y="612"/>
                    <a:pt x="57" y="612"/>
                  </a:cubicBezTo>
                  <a:cubicBezTo>
                    <a:pt x="402" y="612"/>
                    <a:pt x="402" y="612"/>
                    <a:pt x="402" y="612"/>
                  </a:cubicBezTo>
                  <a:cubicBezTo>
                    <a:pt x="434" y="612"/>
                    <a:pt x="459" y="587"/>
                    <a:pt x="459" y="555"/>
                  </a:cubicBezTo>
                  <a:cubicBezTo>
                    <a:pt x="459" y="153"/>
                    <a:pt x="459" y="153"/>
                    <a:pt x="459" y="153"/>
                  </a:cubicBezTo>
                  <a:cubicBezTo>
                    <a:pt x="459" y="138"/>
                    <a:pt x="459" y="127"/>
                    <a:pt x="353" y="12"/>
                  </a:cubicBezTo>
                  <a:close/>
                  <a:moveTo>
                    <a:pt x="344" y="59"/>
                  </a:moveTo>
                  <a:cubicBezTo>
                    <a:pt x="364" y="80"/>
                    <a:pt x="392" y="113"/>
                    <a:pt x="409" y="134"/>
                  </a:cubicBezTo>
                  <a:cubicBezTo>
                    <a:pt x="344" y="134"/>
                    <a:pt x="344" y="134"/>
                    <a:pt x="344" y="134"/>
                  </a:cubicBezTo>
                  <a:lnTo>
                    <a:pt x="344" y="59"/>
                  </a:lnTo>
                  <a:close/>
                  <a:moveTo>
                    <a:pt x="421" y="555"/>
                  </a:moveTo>
                  <a:cubicBezTo>
                    <a:pt x="421" y="566"/>
                    <a:pt x="412" y="574"/>
                    <a:pt x="402" y="574"/>
                  </a:cubicBezTo>
                  <a:cubicBezTo>
                    <a:pt x="57" y="574"/>
                    <a:pt x="57" y="574"/>
                    <a:pt x="57" y="574"/>
                  </a:cubicBezTo>
                  <a:cubicBezTo>
                    <a:pt x="47" y="574"/>
                    <a:pt x="38" y="566"/>
                    <a:pt x="38" y="55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47"/>
                    <a:pt x="47" y="38"/>
                    <a:pt x="57" y="38"/>
                  </a:cubicBezTo>
                  <a:cubicBezTo>
                    <a:pt x="306" y="38"/>
                    <a:pt x="306" y="38"/>
                    <a:pt x="306" y="38"/>
                  </a:cubicBezTo>
                  <a:cubicBezTo>
                    <a:pt x="306" y="172"/>
                    <a:pt x="306" y="172"/>
                    <a:pt x="306" y="172"/>
                  </a:cubicBezTo>
                  <a:cubicBezTo>
                    <a:pt x="421" y="172"/>
                    <a:pt x="421" y="172"/>
                    <a:pt x="421" y="172"/>
                  </a:cubicBezTo>
                  <a:lnTo>
                    <a:pt x="421" y="5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id-ID" sz="4800" dirty="0">
                <a:latin typeface="Open Sans Light"/>
              </a:endParaRPr>
            </a:p>
          </p:txBody>
        </p:sp>
        <p:sp>
          <p:nvSpPr>
            <p:cNvPr id="16" name="Freeform 32"/>
            <p:cNvSpPr>
              <a:spLocks/>
            </p:cNvSpPr>
            <p:nvPr/>
          </p:nvSpPr>
          <p:spPr bwMode="auto">
            <a:xfrm>
              <a:off x="8199438" y="77787"/>
              <a:ext cx="725488" cy="146050"/>
            </a:xfrm>
            <a:custGeom>
              <a:avLst/>
              <a:gdLst>
                <a:gd name="T0" fmla="*/ 19 w 192"/>
                <a:gd name="T1" fmla="*/ 39 h 39"/>
                <a:gd name="T2" fmla="*/ 173 w 192"/>
                <a:gd name="T3" fmla="*/ 39 h 39"/>
                <a:gd name="T4" fmla="*/ 192 w 192"/>
                <a:gd name="T5" fmla="*/ 20 h 39"/>
                <a:gd name="T6" fmla="*/ 173 w 192"/>
                <a:gd name="T7" fmla="*/ 0 h 39"/>
                <a:gd name="T8" fmla="*/ 19 w 192"/>
                <a:gd name="T9" fmla="*/ 0 h 39"/>
                <a:gd name="T10" fmla="*/ 0 w 192"/>
                <a:gd name="T11" fmla="*/ 20 h 39"/>
                <a:gd name="T12" fmla="*/ 19 w 192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39">
                  <a:moveTo>
                    <a:pt x="19" y="39"/>
                  </a:moveTo>
                  <a:cubicBezTo>
                    <a:pt x="173" y="39"/>
                    <a:pt x="173" y="39"/>
                    <a:pt x="173" y="39"/>
                  </a:cubicBezTo>
                  <a:cubicBezTo>
                    <a:pt x="183" y="39"/>
                    <a:pt x="192" y="30"/>
                    <a:pt x="192" y="20"/>
                  </a:cubicBezTo>
                  <a:cubicBezTo>
                    <a:pt x="192" y="9"/>
                    <a:pt x="183" y="0"/>
                    <a:pt x="17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1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id-ID" sz="4800" dirty="0">
                <a:latin typeface="Open Sans Light"/>
              </a:endParaRPr>
            </a:p>
          </p:txBody>
        </p:sp>
        <p:sp>
          <p:nvSpPr>
            <p:cNvPr id="17" name="Freeform 33"/>
            <p:cNvSpPr>
              <a:spLocks/>
            </p:cNvSpPr>
            <p:nvPr/>
          </p:nvSpPr>
          <p:spPr bwMode="auto">
            <a:xfrm>
              <a:off x="8199438" y="438150"/>
              <a:ext cx="725488" cy="73025"/>
            </a:xfrm>
            <a:custGeom>
              <a:avLst/>
              <a:gdLst>
                <a:gd name="T0" fmla="*/ 10 w 192"/>
                <a:gd name="T1" fmla="*/ 19 h 19"/>
                <a:gd name="T2" fmla="*/ 182 w 192"/>
                <a:gd name="T3" fmla="*/ 19 h 19"/>
                <a:gd name="T4" fmla="*/ 192 w 192"/>
                <a:gd name="T5" fmla="*/ 10 h 19"/>
                <a:gd name="T6" fmla="*/ 182 w 192"/>
                <a:gd name="T7" fmla="*/ 0 h 19"/>
                <a:gd name="T8" fmla="*/ 10 w 192"/>
                <a:gd name="T9" fmla="*/ 0 h 19"/>
                <a:gd name="T10" fmla="*/ 0 w 192"/>
                <a:gd name="T11" fmla="*/ 10 h 19"/>
                <a:gd name="T12" fmla="*/ 10 w 19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9">
                  <a:moveTo>
                    <a:pt x="10" y="19"/>
                  </a:moveTo>
                  <a:cubicBezTo>
                    <a:pt x="182" y="19"/>
                    <a:pt x="182" y="19"/>
                    <a:pt x="182" y="19"/>
                  </a:cubicBezTo>
                  <a:cubicBezTo>
                    <a:pt x="188" y="19"/>
                    <a:pt x="192" y="15"/>
                    <a:pt x="192" y="10"/>
                  </a:cubicBezTo>
                  <a:cubicBezTo>
                    <a:pt x="192" y="4"/>
                    <a:pt x="188" y="0"/>
                    <a:pt x="18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id-ID" sz="4800" dirty="0">
                <a:latin typeface="Open Sans Light"/>
              </a:endParaRPr>
            </a:p>
          </p:txBody>
        </p:sp>
        <p:sp>
          <p:nvSpPr>
            <p:cNvPr id="18" name="Freeform 34"/>
            <p:cNvSpPr>
              <a:spLocks/>
            </p:cNvSpPr>
            <p:nvPr/>
          </p:nvSpPr>
          <p:spPr bwMode="auto">
            <a:xfrm>
              <a:off x="8199438" y="657225"/>
              <a:ext cx="1160463" cy="71438"/>
            </a:xfrm>
            <a:custGeom>
              <a:avLst/>
              <a:gdLst>
                <a:gd name="T0" fmla="*/ 0 w 307"/>
                <a:gd name="T1" fmla="*/ 9 h 19"/>
                <a:gd name="T2" fmla="*/ 10 w 307"/>
                <a:gd name="T3" fmla="*/ 19 h 19"/>
                <a:gd name="T4" fmla="*/ 297 w 307"/>
                <a:gd name="T5" fmla="*/ 19 h 19"/>
                <a:gd name="T6" fmla="*/ 307 w 307"/>
                <a:gd name="T7" fmla="*/ 9 h 19"/>
                <a:gd name="T8" fmla="*/ 297 w 307"/>
                <a:gd name="T9" fmla="*/ 0 h 19"/>
                <a:gd name="T10" fmla="*/ 10 w 307"/>
                <a:gd name="T11" fmla="*/ 0 h 19"/>
                <a:gd name="T12" fmla="*/ 0 w 307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19">
                  <a:moveTo>
                    <a:pt x="0" y="9"/>
                  </a:moveTo>
                  <a:cubicBezTo>
                    <a:pt x="0" y="14"/>
                    <a:pt x="5" y="19"/>
                    <a:pt x="10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7" y="14"/>
                    <a:pt x="307" y="9"/>
                  </a:cubicBezTo>
                  <a:cubicBezTo>
                    <a:pt x="307" y="4"/>
                    <a:pt x="302" y="0"/>
                    <a:pt x="29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id-ID" sz="4800" dirty="0">
                <a:latin typeface="Open Sans Light"/>
              </a:endParaRPr>
            </a:p>
          </p:txBody>
        </p:sp>
        <p:sp>
          <p:nvSpPr>
            <p:cNvPr id="19" name="Freeform 35"/>
            <p:cNvSpPr>
              <a:spLocks/>
            </p:cNvSpPr>
            <p:nvPr/>
          </p:nvSpPr>
          <p:spPr bwMode="auto">
            <a:xfrm>
              <a:off x="8199438" y="1087437"/>
              <a:ext cx="1160463" cy="74613"/>
            </a:xfrm>
            <a:custGeom>
              <a:avLst/>
              <a:gdLst>
                <a:gd name="T0" fmla="*/ 297 w 307"/>
                <a:gd name="T1" fmla="*/ 20 h 20"/>
                <a:gd name="T2" fmla="*/ 307 w 307"/>
                <a:gd name="T3" fmla="*/ 10 h 20"/>
                <a:gd name="T4" fmla="*/ 297 w 307"/>
                <a:gd name="T5" fmla="*/ 0 h 20"/>
                <a:gd name="T6" fmla="*/ 10 w 307"/>
                <a:gd name="T7" fmla="*/ 0 h 20"/>
                <a:gd name="T8" fmla="*/ 0 w 307"/>
                <a:gd name="T9" fmla="*/ 10 h 20"/>
                <a:gd name="T10" fmla="*/ 10 w 307"/>
                <a:gd name="T11" fmla="*/ 20 h 20"/>
                <a:gd name="T12" fmla="*/ 297 w 307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20">
                  <a:moveTo>
                    <a:pt x="297" y="20"/>
                  </a:moveTo>
                  <a:cubicBezTo>
                    <a:pt x="302" y="20"/>
                    <a:pt x="307" y="15"/>
                    <a:pt x="307" y="10"/>
                  </a:cubicBezTo>
                  <a:cubicBezTo>
                    <a:pt x="307" y="5"/>
                    <a:pt x="302" y="0"/>
                    <a:pt x="29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lnTo>
                    <a:pt x="297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id-ID" sz="4800" dirty="0">
                <a:latin typeface="Open Sans Light"/>
              </a:endParaRPr>
            </a:p>
          </p:txBody>
        </p:sp>
        <p:sp>
          <p:nvSpPr>
            <p:cNvPr id="20" name="Freeform 36"/>
            <p:cNvSpPr>
              <a:spLocks/>
            </p:cNvSpPr>
            <p:nvPr/>
          </p:nvSpPr>
          <p:spPr bwMode="auto">
            <a:xfrm>
              <a:off x="8199438" y="871537"/>
              <a:ext cx="1089025" cy="73025"/>
            </a:xfrm>
            <a:custGeom>
              <a:avLst/>
              <a:gdLst>
                <a:gd name="T0" fmla="*/ 10 w 288"/>
                <a:gd name="T1" fmla="*/ 19 h 19"/>
                <a:gd name="T2" fmla="*/ 278 w 288"/>
                <a:gd name="T3" fmla="*/ 19 h 19"/>
                <a:gd name="T4" fmla="*/ 288 w 288"/>
                <a:gd name="T5" fmla="*/ 10 h 19"/>
                <a:gd name="T6" fmla="*/ 278 w 288"/>
                <a:gd name="T7" fmla="*/ 0 h 19"/>
                <a:gd name="T8" fmla="*/ 10 w 288"/>
                <a:gd name="T9" fmla="*/ 0 h 19"/>
                <a:gd name="T10" fmla="*/ 0 w 288"/>
                <a:gd name="T11" fmla="*/ 10 h 19"/>
                <a:gd name="T12" fmla="*/ 10 w 288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9">
                  <a:moveTo>
                    <a:pt x="10" y="19"/>
                  </a:moveTo>
                  <a:cubicBezTo>
                    <a:pt x="278" y="19"/>
                    <a:pt x="278" y="19"/>
                    <a:pt x="278" y="19"/>
                  </a:cubicBezTo>
                  <a:cubicBezTo>
                    <a:pt x="283" y="19"/>
                    <a:pt x="288" y="15"/>
                    <a:pt x="288" y="10"/>
                  </a:cubicBezTo>
                  <a:cubicBezTo>
                    <a:pt x="288" y="4"/>
                    <a:pt x="283" y="0"/>
                    <a:pt x="27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43840" tIns="121920" rIns="243840" bIns="121920" numCol="1" anchor="t" anchorCtr="0" compatLnSpc="1">
              <a:prstTxWarp prst="textNoShape">
                <a:avLst/>
              </a:prstTxWarp>
            </a:bodyPr>
            <a:lstStyle/>
            <a:p>
              <a:endParaRPr lang="id-ID" sz="4800" dirty="0">
                <a:latin typeface="Open Sans Light"/>
              </a:endParaRPr>
            </a:p>
          </p:txBody>
        </p:sp>
      </p:grpSp>
      <p:sp>
        <p:nvSpPr>
          <p:cNvPr id="21" name="Oval 20"/>
          <p:cNvSpPr/>
          <p:nvPr/>
        </p:nvSpPr>
        <p:spPr>
          <a:xfrm>
            <a:off x="835261" y="8814262"/>
            <a:ext cx="7017976" cy="9844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8407" y="5061101"/>
            <a:ext cx="12250392" cy="5657710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23" name="Straight Arrow Connector 22"/>
          <p:cNvCxnSpPr>
            <a:stCxn id="21" idx="6"/>
            <a:endCxn id="27" idx="3"/>
          </p:cNvCxnSpPr>
          <p:nvPr/>
        </p:nvCxnSpPr>
        <p:spPr>
          <a:xfrm flipV="1">
            <a:off x="7853236" y="5995862"/>
            <a:ext cx="15790362" cy="3310616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23591696" y="5329584"/>
            <a:ext cx="354418" cy="7805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22" name="TextBox 21"/>
          <p:cNvSpPr txBox="1"/>
          <p:nvPr/>
        </p:nvSpPr>
        <p:spPr>
          <a:xfrm>
            <a:off x="699902" y="367680"/>
            <a:ext cx="7956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After the inspection:</a:t>
            </a:r>
            <a:endParaRPr lang="en-US" sz="54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1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45417" y="1736401"/>
            <a:ext cx="9311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Arial" charset="0"/>
                <a:cs typeface="Arial" charset="0"/>
              </a:rPr>
              <a:t>Analytics Dashboard</a:t>
            </a:r>
            <a:endParaRPr lang="en-US" sz="5400" b="1" dirty="0">
              <a:solidFill>
                <a:srgbClr val="FF0000"/>
              </a:solidFill>
              <a:latin typeface="Arial Black" panose="020B0A04020102020204" pitchFamily="34" charset="0"/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51548" y="578688"/>
            <a:ext cx="12369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Identify trending issues 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Track compliance data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Track resolution times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Compare data across safety specialties</a:t>
            </a:r>
          </a:p>
          <a:p>
            <a:pPr marL="457200" indent="-457200">
              <a:buFont typeface="Arial" charset="0"/>
              <a:buChar char="•"/>
            </a:pPr>
            <a:endParaRPr lang="en-US" sz="18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021" y="4123113"/>
            <a:ext cx="18917986" cy="765728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26291" y="12820441"/>
            <a:ext cx="23734592" cy="382584"/>
          </a:xfrm>
          <a:prstGeom prst="rect">
            <a:avLst/>
          </a:prstGeom>
        </p:spPr>
        <p:txBody>
          <a:bodyPr vert="horz" lIns="217490" tIns="108745" rIns="217490" bIns="108745" rtlCol="0" anchor="ctr">
            <a:noAutofit/>
          </a:bodyPr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l"/>
            <a:r>
              <a:rPr lang="en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Please contact Rick Alvarado at ext. 5407 for </a:t>
            </a:r>
            <a:r>
              <a:rPr lang="en-U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system specifics, department training or</a:t>
            </a:r>
            <a:r>
              <a:rPr lang="en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questions</a:t>
            </a:r>
            <a:r>
              <a:rPr lang="en-U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  <a:br>
              <a:rPr lang="en-U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en-U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9902" y="367680"/>
            <a:ext cx="65165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After the inspection:</a:t>
            </a:r>
            <a:endParaRPr lang="en-US" sz="44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29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">
  <a:themeElements>
    <a:clrScheme name="Blue 01">
      <a:dk1>
        <a:sysClr val="windowText" lastClr="000000"/>
      </a:dk1>
      <a:lt1>
        <a:sysClr val="window" lastClr="FFFFFF"/>
      </a:lt1>
      <a:dk2>
        <a:srgbClr val="797979"/>
      </a:dk2>
      <a:lt2>
        <a:srgbClr val="1D8EEA"/>
      </a:lt2>
      <a:accent1>
        <a:srgbClr val="134D7E"/>
      </a:accent1>
      <a:accent2>
        <a:srgbClr val="1971BB"/>
      </a:accent2>
      <a:accent3>
        <a:srgbClr val="1D8EEA"/>
      </a:accent3>
      <a:accent4>
        <a:srgbClr val="4EAAFF"/>
      </a:accent4>
      <a:accent5>
        <a:srgbClr val="8BCEFF"/>
      </a:accent5>
      <a:accent6>
        <a:srgbClr val="C7C7C7"/>
      </a:accent6>
      <a:hlink>
        <a:srgbClr val="1971BB"/>
      </a:hlink>
      <a:folHlink>
        <a:srgbClr val="4EAA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 dirty="0">
            <a:latin typeface="Open Sans Ligh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2592</TotalTime>
  <Words>130</Words>
  <Application>Microsoft Office PowerPoint</Application>
  <PresentationFormat>Custom</PresentationFormat>
  <Paragraphs>28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Open Sans</vt:lpstr>
      <vt:lpstr>Open Sans Light</vt:lpstr>
      <vt:lpstr>Master</vt:lpstr>
      <vt:lpstr>UC Inspect</vt:lpstr>
      <vt:lpstr>How does UC Inspect help improve safety at UCSB?</vt:lpstr>
      <vt:lpstr>PowerPoint Presentation</vt:lpstr>
      <vt:lpstr>PowerPoint Presentation</vt:lpstr>
      <vt:lpstr>PowerPoint Presentation</vt:lpstr>
      <vt:lpstr>PowerPoint Presentation</vt:lpstr>
    </vt:vector>
  </TitlesOfParts>
  <Company>Louis Twelve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 Twelve</dc:creator>
  <cp:lastModifiedBy>John Sterritt</cp:lastModifiedBy>
  <cp:revision>709</cp:revision>
  <cp:lastPrinted>2017-09-20T23:50:16Z</cp:lastPrinted>
  <dcterms:created xsi:type="dcterms:W3CDTF">2014-12-02T17:36:54Z</dcterms:created>
  <dcterms:modified xsi:type="dcterms:W3CDTF">2017-10-02T22:32:12Z</dcterms:modified>
</cp:coreProperties>
</file>