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9" r:id="rId3"/>
    <p:sldId id="258" r:id="rId4"/>
    <p:sldId id="260" r:id="rId5"/>
    <p:sldId id="263" r:id="rId6"/>
    <p:sldId id="262" r:id="rId7"/>
    <p:sldId id="264" r:id="rId8"/>
    <p:sldId id="265" r:id="rId9"/>
    <p:sldId id="267" r:id="rId10"/>
    <p:sldId id="266"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5746" autoAdjust="0"/>
  </p:normalViewPr>
  <p:slideViewPr>
    <p:cSldViewPr snapToGrid="0">
      <p:cViewPr varScale="1">
        <p:scale>
          <a:sx n="99" d="100"/>
          <a:sy n="99" d="100"/>
        </p:scale>
        <p:origin x="67" y="3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8DDC8-31BE-47A8-A8F8-825CAB85E0DA}"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FDEA1-B8ED-442D-B81E-824CA51FB971}" type="slidenum">
              <a:rPr lang="en-US" smtClean="0"/>
              <a:t>‹#›</a:t>
            </a:fld>
            <a:endParaRPr lang="en-US"/>
          </a:p>
        </p:txBody>
      </p:sp>
    </p:spTree>
    <p:extLst>
      <p:ext uri="{BB962C8B-B14F-4D97-AF65-F5344CB8AC3E}">
        <p14:creationId xmlns:p14="http://schemas.microsoft.com/office/powerpoint/2010/main" val="404920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FDEA1-B8ED-442D-B81E-824CA51FB971}" type="slidenum">
              <a:rPr lang="en-US" smtClean="0"/>
              <a:t>1</a:t>
            </a:fld>
            <a:endParaRPr lang="en-US"/>
          </a:p>
        </p:txBody>
      </p:sp>
    </p:spTree>
    <p:extLst>
      <p:ext uri="{BB962C8B-B14F-4D97-AF65-F5344CB8AC3E}">
        <p14:creationId xmlns:p14="http://schemas.microsoft.com/office/powerpoint/2010/main" val="426762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FDEA1-B8ED-442D-B81E-824CA51FB971}" type="slidenum">
              <a:rPr lang="en-US" smtClean="0"/>
              <a:t>10</a:t>
            </a:fld>
            <a:endParaRPr lang="en-US"/>
          </a:p>
        </p:txBody>
      </p:sp>
    </p:spTree>
    <p:extLst>
      <p:ext uri="{BB962C8B-B14F-4D97-AF65-F5344CB8AC3E}">
        <p14:creationId xmlns:p14="http://schemas.microsoft.com/office/powerpoint/2010/main" val="271977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3FDEA1-B8ED-442D-B81E-824CA51FB971}" type="slidenum">
              <a:rPr lang="en-US" smtClean="0"/>
              <a:t>11</a:t>
            </a:fld>
            <a:endParaRPr lang="en-US"/>
          </a:p>
        </p:txBody>
      </p:sp>
    </p:spTree>
    <p:extLst>
      <p:ext uri="{BB962C8B-B14F-4D97-AF65-F5344CB8AC3E}">
        <p14:creationId xmlns:p14="http://schemas.microsoft.com/office/powerpoint/2010/main" val="417829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Coc</a:t>
            </a:r>
            <a:r>
              <a:rPr lang="en-US" dirty="0"/>
              <a:t>-</a:t>
            </a:r>
            <a:r>
              <a:rPr lang="en-US" dirty="0" err="1"/>
              <a:t>cidioides</a:t>
            </a:r>
            <a:r>
              <a:rPr lang="en-US" dirty="0"/>
              <a:t>-</a:t>
            </a:r>
            <a:r>
              <a:rPr lang="en-US" dirty="0" err="1"/>
              <a:t>im</a:t>
            </a:r>
            <a:r>
              <a:rPr lang="en-US" dirty="0"/>
              <a:t>-mi-tis</a:t>
            </a:r>
          </a:p>
        </p:txBody>
      </p:sp>
      <p:sp>
        <p:nvSpPr>
          <p:cNvPr id="4" name="Slide Number Placeholder 3"/>
          <p:cNvSpPr>
            <a:spLocks noGrp="1"/>
          </p:cNvSpPr>
          <p:nvPr>
            <p:ph type="sldNum" sz="quarter" idx="10"/>
          </p:nvPr>
        </p:nvSpPr>
        <p:spPr/>
        <p:txBody>
          <a:bodyPr/>
          <a:lstStyle/>
          <a:p>
            <a:fld id="{C13FDEA1-B8ED-442D-B81E-824CA51FB971}" type="slidenum">
              <a:rPr lang="en-US" smtClean="0"/>
              <a:t>2</a:t>
            </a:fld>
            <a:endParaRPr lang="en-US"/>
          </a:p>
        </p:txBody>
      </p:sp>
    </p:spTree>
    <p:extLst>
      <p:ext uri="{BB962C8B-B14F-4D97-AF65-F5344CB8AC3E}">
        <p14:creationId xmlns:p14="http://schemas.microsoft.com/office/powerpoint/2010/main" val="9615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FDEA1-B8ED-442D-B81E-824CA51FB971}" type="slidenum">
              <a:rPr lang="en-US" smtClean="0"/>
              <a:t>3</a:t>
            </a:fld>
            <a:endParaRPr lang="en-US"/>
          </a:p>
        </p:txBody>
      </p:sp>
    </p:spTree>
    <p:extLst>
      <p:ext uri="{BB962C8B-B14F-4D97-AF65-F5344CB8AC3E}">
        <p14:creationId xmlns:p14="http://schemas.microsoft.com/office/powerpoint/2010/main" val="273088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FDEA1-B8ED-442D-B81E-824CA51FB971}" type="slidenum">
              <a:rPr lang="en-US" smtClean="0"/>
              <a:t>4</a:t>
            </a:fld>
            <a:endParaRPr lang="en-US"/>
          </a:p>
        </p:txBody>
      </p:sp>
    </p:spTree>
    <p:extLst>
      <p:ext uri="{BB962C8B-B14F-4D97-AF65-F5344CB8AC3E}">
        <p14:creationId xmlns:p14="http://schemas.microsoft.com/office/powerpoint/2010/main" val="24286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3FDEA1-B8ED-442D-B81E-824CA51FB971}" type="slidenum">
              <a:rPr lang="en-US" smtClean="0"/>
              <a:t>5</a:t>
            </a:fld>
            <a:endParaRPr lang="en-US"/>
          </a:p>
        </p:txBody>
      </p:sp>
    </p:spTree>
    <p:extLst>
      <p:ext uri="{BB962C8B-B14F-4D97-AF65-F5344CB8AC3E}">
        <p14:creationId xmlns:p14="http://schemas.microsoft.com/office/powerpoint/2010/main" val="231231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3FDEA1-B8ED-442D-B81E-824CA51FB971}" type="slidenum">
              <a:rPr lang="en-US" smtClean="0"/>
              <a:t>6</a:t>
            </a:fld>
            <a:endParaRPr lang="en-US"/>
          </a:p>
        </p:txBody>
      </p:sp>
    </p:spTree>
    <p:extLst>
      <p:ext uri="{BB962C8B-B14F-4D97-AF65-F5344CB8AC3E}">
        <p14:creationId xmlns:p14="http://schemas.microsoft.com/office/powerpoint/2010/main" val="331545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3FDEA1-B8ED-442D-B81E-824CA51FB971}" type="slidenum">
              <a:rPr lang="en-US" smtClean="0"/>
              <a:t>7</a:t>
            </a:fld>
            <a:endParaRPr lang="en-US"/>
          </a:p>
        </p:txBody>
      </p:sp>
    </p:spTree>
    <p:extLst>
      <p:ext uri="{BB962C8B-B14F-4D97-AF65-F5344CB8AC3E}">
        <p14:creationId xmlns:p14="http://schemas.microsoft.com/office/powerpoint/2010/main" val="171962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FDEA1-B8ED-442D-B81E-824CA51FB971}" type="slidenum">
              <a:rPr lang="en-US" smtClean="0"/>
              <a:t>8</a:t>
            </a:fld>
            <a:endParaRPr lang="en-US"/>
          </a:p>
        </p:txBody>
      </p:sp>
    </p:spTree>
    <p:extLst>
      <p:ext uri="{BB962C8B-B14F-4D97-AF65-F5344CB8AC3E}">
        <p14:creationId xmlns:p14="http://schemas.microsoft.com/office/powerpoint/2010/main" val="226458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3FDEA1-B8ED-442D-B81E-824CA51FB971}" type="slidenum">
              <a:rPr lang="en-US" smtClean="0"/>
              <a:t>9</a:t>
            </a:fld>
            <a:endParaRPr lang="en-US"/>
          </a:p>
        </p:txBody>
      </p:sp>
    </p:spTree>
    <p:extLst>
      <p:ext uri="{BB962C8B-B14F-4D97-AF65-F5344CB8AC3E}">
        <p14:creationId xmlns:p14="http://schemas.microsoft.com/office/powerpoint/2010/main" val="1644292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hs.ucsb.edu/ih/valley-fev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arningcenter.ucsb.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hs.ucsb.edu/ih/valley-fev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hs.ucsb.edu/ih/respiratory-protection-progr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Valley Fever Awareness</a:t>
            </a:r>
          </a:p>
        </p:txBody>
      </p:sp>
      <p:sp>
        <p:nvSpPr>
          <p:cNvPr id="3" name="Subtitle 2"/>
          <p:cNvSpPr>
            <a:spLocks noGrp="1"/>
          </p:cNvSpPr>
          <p:nvPr>
            <p:ph type="subTitle" idx="1"/>
          </p:nvPr>
        </p:nvSpPr>
        <p:spPr/>
        <p:txBody>
          <a:bodyPr/>
          <a:lstStyle/>
          <a:p>
            <a:r>
              <a:rPr lang="en-US" dirty="0"/>
              <a:t>California AB 203 (Oct. 2019)</a:t>
            </a:r>
          </a:p>
        </p:txBody>
      </p:sp>
    </p:spTree>
    <p:extLst>
      <p:ext uri="{BB962C8B-B14F-4D97-AF65-F5344CB8AC3E}">
        <p14:creationId xmlns:p14="http://schemas.microsoft.com/office/powerpoint/2010/main" val="262449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and Prognosis</a:t>
            </a:r>
          </a:p>
        </p:txBody>
      </p:sp>
      <p:sp>
        <p:nvSpPr>
          <p:cNvPr id="3" name="Content Placeholder 2"/>
          <p:cNvSpPr>
            <a:spLocks noGrp="1"/>
          </p:cNvSpPr>
          <p:nvPr>
            <p:ph idx="1"/>
          </p:nvPr>
        </p:nvSpPr>
        <p:spPr>
          <a:xfrm>
            <a:off x="2589212" y="2133601"/>
            <a:ext cx="8915400" cy="2819400"/>
          </a:xfrm>
        </p:spPr>
        <p:txBody>
          <a:bodyPr>
            <a:normAutofit fontScale="92500" lnSpcReduction="20000"/>
          </a:bodyPr>
          <a:lstStyle/>
          <a:p>
            <a:r>
              <a:rPr lang="en-US" b="1" dirty="0"/>
              <a:t>Early detection important</a:t>
            </a:r>
            <a:r>
              <a:rPr lang="en-US" dirty="0"/>
              <a:t>. Report symptoms to your supervisor immediately and seek medical attention, especially if symptoms last longer than a week.</a:t>
            </a:r>
          </a:p>
          <a:p>
            <a:r>
              <a:rPr lang="en-US" b="1" dirty="0"/>
              <a:t>Proper diagnosis - </a:t>
            </a:r>
            <a:r>
              <a:rPr lang="en-US" dirty="0"/>
              <a:t>healthcare providers may require information about medical and travel history, and need to perform physical examinations and laboratory tests for proper diagnosis</a:t>
            </a:r>
          </a:p>
          <a:p>
            <a:r>
              <a:rPr lang="en-US" b="1" dirty="0"/>
              <a:t>Not contagious</a:t>
            </a:r>
            <a:r>
              <a:rPr lang="en-US" dirty="0"/>
              <a:t>, you cannot spread it to others.</a:t>
            </a:r>
          </a:p>
          <a:p>
            <a:r>
              <a:rPr lang="en-US" dirty="0"/>
              <a:t>For many people, the symptoms of Valley fever  are mild and go away naturally. </a:t>
            </a:r>
          </a:p>
          <a:p>
            <a:r>
              <a:rPr lang="en-US" dirty="0"/>
              <a:t>In some cases, antifungal medication may be required to reduce the severity of symptoms and prevent the infection from spreading.</a:t>
            </a:r>
          </a:p>
          <a:p>
            <a:endParaRPr lang="en-US" dirty="0"/>
          </a:p>
        </p:txBody>
      </p:sp>
      <p:pic>
        <p:nvPicPr>
          <p:cNvPr id="4" name="Picture 3"/>
          <p:cNvPicPr>
            <a:picLocks noChangeAspect="1"/>
          </p:cNvPicPr>
          <p:nvPr/>
        </p:nvPicPr>
        <p:blipFill>
          <a:blip r:embed="rId3"/>
          <a:stretch>
            <a:fillRect/>
          </a:stretch>
        </p:blipFill>
        <p:spPr>
          <a:xfrm>
            <a:off x="7671726" y="4909915"/>
            <a:ext cx="3448050" cy="1323975"/>
          </a:xfrm>
          <a:prstGeom prst="rect">
            <a:avLst/>
          </a:prstGeom>
        </p:spPr>
      </p:pic>
    </p:spTree>
    <p:extLst>
      <p:ext uri="{BB962C8B-B14F-4D97-AF65-F5344CB8AC3E}">
        <p14:creationId xmlns:p14="http://schemas.microsoft.com/office/powerpoint/2010/main" val="258883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Additional Resources</a:t>
            </a:r>
          </a:p>
        </p:txBody>
      </p:sp>
      <p:sp>
        <p:nvSpPr>
          <p:cNvPr id="3" name="Content Placeholder 2"/>
          <p:cNvSpPr>
            <a:spLocks noGrp="1"/>
          </p:cNvSpPr>
          <p:nvPr>
            <p:ph idx="1"/>
          </p:nvPr>
        </p:nvSpPr>
        <p:spPr/>
        <p:txBody>
          <a:bodyPr/>
          <a:lstStyle/>
          <a:p>
            <a:r>
              <a:rPr lang="en-US" dirty="0"/>
              <a:t>UCSB Valley Fever Website: </a:t>
            </a:r>
            <a:r>
              <a:rPr lang="en-US" dirty="0">
                <a:hlinkClick r:id="rId3"/>
              </a:rPr>
              <a:t>https://www.ehs.ucsb.edu/ih/valley-fever</a:t>
            </a:r>
            <a:endParaRPr lang="en-US" dirty="0"/>
          </a:p>
          <a:p>
            <a:r>
              <a:rPr lang="en-US" dirty="0"/>
              <a:t>Contact: bickley@ucsb.edu</a:t>
            </a:r>
          </a:p>
        </p:txBody>
      </p:sp>
    </p:spTree>
    <p:extLst>
      <p:ext uri="{BB962C8B-B14F-4D97-AF65-F5344CB8AC3E}">
        <p14:creationId xmlns:p14="http://schemas.microsoft.com/office/powerpoint/2010/main" val="334737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Valley Fever?</a:t>
            </a:r>
          </a:p>
        </p:txBody>
      </p:sp>
      <p:sp>
        <p:nvSpPr>
          <p:cNvPr id="3" name="Content Placeholder 2"/>
          <p:cNvSpPr>
            <a:spLocks noGrp="1"/>
          </p:cNvSpPr>
          <p:nvPr>
            <p:ph idx="1"/>
          </p:nvPr>
        </p:nvSpPr>
        <p:spPr/>
        <p:txBody>
          <a:bodyPr/>
          <a:lstStyle/>
          <a:p>
            <a:r>
              <a:rPr lang="en-US" dirty="0"/>
              <a:t>Valley Fever is a fungal infection (disease) caused by the pathogenic fungus </a:t>
            </a:r>
            <a:r>
              <a:rPr lang="en-US" b="1" i="1" dirty="0" err="1"/>
              <a:t>Coccidioides</a:t>
            </a:r>
            <a:r>
              <a:rPr lang="en-US" b="1" i="1" dirty="0"/>
              <a:t> </a:t>
            </a:r>
            <a:r>
              <a:rPr lang="en-US" b="1" i="1" dirty="0" err="1"/>
              <a:t>immitis</a:t>
            </a:r>
            <a:endParaRPr lang="en-US" dirty="0"/>
          </a:p>
          <a:p>
            <a:r>
              <a:rPr lang="en-US" dirty="0"/>
              <a:t>Fungal spores live within the top 2 to 12 inches of soil throughout much of California and the Western United States</a:t>
            </a:r>
          </a:p>
          <a:p>
            <a:r>
              <a:rPr lang="en-US" dirty="0"/>
              <a:t>When soil is disturbed, spores can become airborne and inhaled, possibly leading to serious health issues </a:t>
            </a:r>
          </a:p>
        </p:txBody>
      </p:sp>
      <p:pic>
        <p:nvPicPr>
          <p:cNvPr id="4" name="Picture 3"/>
          <p:cNvPicPr>
            <a:picLocks noChangeAspect="1"/>
          </p:cNvPicPr>
          <p:nvPr/>
        </p:nvPicPr>
        <p:blipFill>
          <a:blip r:embed="rId3"/>
          <a:stretch>
            <a:fillRect/>
          </a:stretch>
        </p:blipFill>
        <p:spPr>
          <a:xfrm>
            <a:off x="7890734" y="4244757"/>
            <a:ext cx="3223633" cy="2145181"/>
          </a:xfrm>
          <a:prstGeom prst="rect">
            <a:avLst/>
          </a:prstGeom>
        </p:spPr>
      </p:pic>
    </p:spTree>
    <p:extLst>
      <p:ext uri="{BB962C8B-B14F-4D97-AF65-F5344CB8AC3E}">
        <p14:creationId xmlns:p14="http://schemas.microsoft.com/office/powerpoint/2010/main" val="143583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Requirements</a:t>
            </a:r>
          </a:p>
        </p:txBody>
      </p:sp>
      <p:sp>
        <p:nvSpPr>
          <p:cNvPr id="3" name="Content Placeholder 2"/>
          <p:cNvSpPr>
            <a:spLocks noGrp="1"/>
          </p:cNvSpPr>
          <p:nvPr>
            <p:ph idx="1"/>
          </p:nvPr>
        </p:nvSpPr>
        <p:spPr/>
        <p:txBody>
          <a:bodyPr>
            <a:normAutofit/>
          </a:bodyPr>
          <a:lstStyle/>
          <a:p>
            <a:pPr marL="0" indent="0">
              <a:buNone/>
            </a:pPr>
            <a:r>
              <a:rPr lang="en-US" b="1" dirty="0"/>
              <a:t>Supervisors are responsible </a:t>
            </a:r>
            <a:r>
              <a:rPr lang="en-US" dirty="0"/>
              <a:t>for </a:t>
            </a:r>
            <a:r>
              <a:rPr lang="en-US" b="1" dirty="0"/>
              <a:t>ensuring employees receive</a:t>
            </a:r>
            <a:r>
              <a:rPr lang="en-US" dirty="0"/>
              <a:t> </a:t>
            </a:r>
            <a:r>
              <a:rPr lang="en-US" b="1" dirty="0"/>
              <a:t>documented Valley Fever Awareness </a:t>
            </a:r>
            <a:r>
              <a:rPr lang="en-US" b="1" dirty="0" smtClean="0"/>
              <a:t>training </a:t>
            </a:r>
            <a:r>
              <a:rPr lang="en-US" dirty="0" smtClean="0"/>
              <a:t>(such as this) </a:t>
            </a:r>
            <a:r>
              <a:rPr lang="en-US" b="1" dirty="0"/>
              <a:t>annually</a:t>
            </a:r>
            <a:r>
              <a:rPr lang="en-US" dirty="0"/>
              <a:t>, if:</a:t>
            </a:r>
          </a:p>
          <a:p>
            <a:pPr>
              <a:buFont typeface="+mj-lt"/>
              <a:buAutoNum type="arabicPeriod"/>
            </a:pPr>
            <a:r>
              <a:rPr lang="en-US" dirty="0"/>
              <a:t>Employees work at worksites in Counties where Valley Fever is highly endemic, including Fresno, Kern, Kings, Madera, Merced, Monterey, San Joaquin, San Luis Obispo, Santa Barbara, Tulare, and Ventura. (Highly endemic means that the annual incidence rate of Valley Fever is greater than 20 cases per 100,000 persons per year.), </a:t>
            </a:r>
            <a:r>
              <a:rPr lang="en-US" b="1" dirty="0"/>
              <a:t>and</a:t>
            </a:r>
            <a:r>
              <a:rPr lang="en-US" dirty="0"/>
              <a:t>;</a:t>
            </a:r>
          </a:p>
          <a:p>
            <a:pPr>
              <a:buFont typeface="+mj-lt"/>
              <a:buAutoNum type="arabicPeriod"/>
            </a:pPr>
            <a:r>
              <a:rPr lang="en-US" dirty="0"/>
              <a:t>Perform activities that can be reasonably anticipated to result in exposure to substantial airborne (visible) dust for a total duration of one hour or more on any day.</a:t>
            </a:r>
          </a:p>
          <a:p>
            <a:pPr marL="0" indent="0">
              <a:buNone/>
            </a:pPr>
            <a:r>
              <a:rPr lang="en-US" dirty="0"/>
              <a:t>Additional training materials and resources also available through the </a:t>
            </a:r>
            <a:r>
              <a:rPr lang="en-US" dirty="0">
                <a:hlinkClick r:id="rId3"/>
              </a:rPr>
              <a:t>UCSB Learning Center </a:t>
            </a:r>
            <a:r>
              <a:rPr lang="en-US" dirty="0"/>
              <a:t>and the </a:t>
            </a:r>
            <a:r>
              <a:rPr lang="en-US" dirty="0">
                <a:hlinkClick r:id="rId4"/>
              </a:rPr>
              <a:t>UCSB EH&amp;S Valley Fever Website</a:t>
            </a:r>
            <a:r>
              <a:rPr lang="en-US" dirty="0"/>
              <a:t>.</a:t>
            </a:r>
          </a:p>
          <a:p>
            <a:pPr>
              <a:buFont typeface="+mj-lt"/>
              <a:buAutoNum type="arabicPeriod"/>
            </a:pPr>
            <a:endParaRPr lang="en-US" dirty="0"/>
          </a:p>
        </p:txBody>
      </p:sp>
    </p:spTree>
    <p:extLst>
      <p:ext uri="{BB962C8B-B14F-4D97-AF65-F5344CB8AC3E}">
        <p14:creationId xmlns:p14="http://schemas.microsoft.com/office/powerpoint/2010/main" val="408865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Valley Fever Risk Factors</a:t>
            </a:r>
          </a:p>
        </p:txBody>
      </p:sp>
      <p:sp>
        <p:nvSpPr>
          <p:cNvPr id="3" name="Content Placeholder 2"/>
          <p:cNvSpPr>
            <a:spLocks noGrp="1"/>
          </p:cNvSpPr>
          <p:nvPr>
            <p:ph idx="1"/>
          </p:nvPr>
        </p:nvSpPr>
        <p:spPr>
          <a:xfrm>
            <a:off x="2589212" y="2133600"/>
            <a:ext cx="8612188" cy="3777622"/>
          </a:xfrm>
        </p:spPr>
        <p:txBody>
          <a:bodyPr/>
          <a:lstStyle/>
          <a:p>
            <a:r>
              <a:rPr lang="en-US" dirty="0"/>
              <a:t>Geographic Location (</a:t>
            </a:r>
            <a:r>
              <a:rPr lang="en-US" sz="1400" dirty="0"/>
              <a:t>Highly endemic: Fresno, Kern, Kings, Madera, Merced, Monterey, San Joaquin, San Luis Obispo, </a:t>
            </a:r>
            <a:r>
              <a:rPr lang="en-US" sz="1400" b="1" dirty="0"/>
              <a:t>Santa Barbara</a:t>
            </a:r>
            <a:r>
              <a:rPr lang="en-US" sz="1400" dirty="0"/>
              <a:t>, Tulare, and Ventura counties</a:t>
            </a:r>
            <a:r>
              <a:rPr lang="en-US" dirty="0"/>
              <a:t>)</a:t>
            </a:r>
          </a:p>
          <a:p>
            <a:r>
              <a:rPr lang="en-US" dirty="0"/>
              <a:t>Type of Work</a:t>
            </a:r>
          </a:p>
          <a:p>
            <a:r>
              <a:rPr lang="en-US" dirty="0"/>
              <a:t>Environmental Conditions</a:t>
            </a:r>
          </a:p>
          <a:p>
            <a:r>
              <a:rPr lang="en-US" dirty="0"/>
              <a:t>Personal Risk Factors</a:t>
            </a:r>
          </a:p>
          <a:p>
            <a:endParaRPr lang="en-US" dirty="0"/>
          </a:p>
          <a:p>
            <a:pPr marL="0"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6358955" y="3322759"/>
            <a:ext cx="3866767" cy="2496653"/>
          </a:xfrm>
          <a:prstGeom prst="rect">
            <a:avLst/>
          </a:prstGeom>
        </p:spPr>
      </p:pic>
    </p:spTree>
    <p:extLst>
      <p:ext uri="{BB962C8B-B14F-4D97-AF65-F5344CB8AC3E}">
        <p14:creationId xmlns:p14="http://schemas.microsoft.com/office/powerpoint/2010/main" val="39668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Conditions</a:t>
            </a:r>
          </a:p>
        </p:txBody>
      </p:sp>
      <p:sp>
        <p:nvSpPr>
          <p:cNvPr id="3" name="Content Placeholder 2"/>
          <p:cNvSpPr>
            <a:spLocks noGrp="1"/>
          </p:cNvSpPr>
          <p:nvPr>
            <p:ph idx="1"/>
          </p:nvPr>
        </p:nvSpPr>
        <p:spPr>
          <a:xfrm>
            <a:off x="2589212" y="2133599"/>
            <a:ext cx="8915400" cy="4198189"/>
          </a:xfrm>
        </p:spPr>
        <p:txBody>
          <a:bodyPr>
            <a:normAutofit/>
          </a:bodyPr>
          <a:lstStyle/>
          <a:p>
            <a:r>
              <a:rPr lang="en-US" dirty="0"/>
              <a:t>Dry soil</a:t>
            </a:r>
          </a:p>
          <a:p>
            <a:r>
              <a:rPr lang="en-US" dirty="0"/>
              <a:t>Windy</a:t>
            </a:r>
          </a:p>
          <a:p>
            <a:r>
              <a:rPr lang="en-US" dirty="0"/>
              <a:t>Soil disturbance </a:t>
            </a:r>
          </a:p>
          <a:p>
            <a:r>
              <a:rPr lang="en-US" dirty="0"/>
              <a:t>Prolonged exposures to visible airborne dust</a:t>
            </a:r>
          </a:p>
          <a:p>
            <a:r>
              <a:rPr lang="en-US" dirty="0"/>
              <a:t>Cultivated irrigated soil may be </a:t>
            </a:r>
            <a:r>
              <a:rPr lang="en-US" b="1" u="sng" dirty="0"/>
              <a:t>less likely </a:t>
            </a:r>
            <a:r>
              <a:rPr lang="en-US" dirty="0"/>
              <a:t>to contain the fungus compared to undisturbed soils***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7875918" y="4261511"/>
            <a:ext cx="3114135" cy="2070277"/>
          </a:xfrm>
          <a:prstGeom prst="rect">
            <a:avLst/>
          </a:prstGeom>
        </p:spPr>
      </p:pic>
    </p:spTree>
    <p:extLst>
      <p:ext uri="{BB962C8B-B14F-4D97-AF65-F5344CB8AC3E}">
        <p14:creationId xmlns:p14="http://schemas.microsoft.com/office/powerpoint/2010/main" val="174245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Activities</a:t>
            </a:r>
          </a:p>
        </p:txBody>
      </p:sp>
      <p:pic>
        <p:nvPicPr>
          <p:cNvPr id="5" name="Picture 4"/>
          <p:cNvPicPr>
            <a:picLocks noChangeAspect="1"/>
          </p:cNvPicPr>
          <p:nvPr/>
        </p:nvPicPr>
        <p:blipFill>
          <a:blip r:embed="rId3"/>
          <a:stretch>
            <a:fillRect/>
          </a:stretch>
        </p:blipFill>
        <p:spPr>
          <a:xfrm>
            <a:off x="5293272" y="3950078"/>
            <a:ext cx="2952094" cy="1915773"/>
          </a:xfrm>
          <a:prstGeom prst="rect">
            <a:avLst/>
          </a:prstGeom>
        </p:spPr>
      </p:pic>
      <p:pic>
        <p:nvPicPr>
          <p:cNvPr id="6" name="Picture 5"/>
          <p:cNvPicPr>
            <a:picLocks noChangeAspect="1"/>
          </p:cNvPicPr>
          <p:nvPr/>
        </p:nvPicPr>
        <p:blipFill>
          <a:blip r:embed="rId4"/>
          <a:stretch>
            <a:fillRect/>
          </a:stretch>
        </p:blipFill>
        <p:spPr>
          <a:xfrm>
            <a:off x="2045576" y="1745293"/>
            <a:ext cx="3137172" cy="2099053"/>
          </a:xfrm>
          <a:prstGeom prst="rect">
            <a:avLst/>
          </a:prstGeom>
        </p:spPr>
      </p:pic>
      <p:pic>
        <p:nvPicPr>
          <p:cNvPr id="7" name="Picture 6"/>
          <p:cNvPicPr>
            <a:picLocks noChangeAspect="1"/>
          </p:cNvPicPr>
          <p:nvPr/>
        </p:nvPicPr>
        <p:blipFill>
          <a:blip r:embed="rId5"/>
          <a:stretch>
            <a:fillRect/>
          </a:stretch>
        </p:blipFill>
        <p:spPr>
          <a:xfrm>
            <a:off x="5293272" y="1745293"/>
            <a:ext cx="2952094" cy="2097540"/>
          </a:xfrm>
          <a:prstGeom prst="rect">
            <a:avLst/>
          </a:prstGeom>
        </p:spPr>
      </p:pic>
      <p:pic>
        <p:nvPicPr>
          <p:cNvPr id="8" name="Picture 7"/>
          <p:cNvPicPr>
            <a:picLocks noChangeAspect="1"/>
          </p:cNvPicPr>
          <p:nvPr/>
        </p:nvPicPr>
        <p:blipFill>
          <a:blip r:embed="rId6"/>
          <a:stretch>
            <a:fillRect/>
          </a:stretch>
        </p:blipFill>
        <p:spPr>
          <a:xfrm>
            <a:off x="2045577" y="3950078"/>
            <a:ext cx="3137172" cy="1914694"/>
          </a:xfrm>
          <a:prstGeom prst="rect">
            <a:avLst/>
          </a:prstGeom>
        </p:spPr>
      </p:pic>
    </p:spTree>
    <p:extLst>
      <p:ext uri="{BB962C8B-B14F-4D97-AF65-F5344CB8AC3E}">
        <p14:creationId xmlns:p14="http://schemas.microsoft.com/office/powerpoint/2010/main" val="290975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Risk Factors</a:t>
            </a:r>
          </a:p>
        </p:txBody>
      </p:sp>
      <p:sp>
        <p:nvSpPr>
          <p:cNvPr id="3" name="Content Placeholder 2"/>
          <p:cNvSpPr>
            <a:spLocks noGrp="1"/>
          </p:cNvSpPr>
          <p:nvPr>
            <p:ph idx="1"/>
          </p:nvPr>
        </p:nvSpPr>
        <p:spPr>
          <a:xfrm>
            <a:off x="2589212" y="2142226"/>
            <a:ext cx="8915400" cy="3777622"/>
          </a:xfrm>
        </p:spPr>
        <p:txBody>
          <a:bodyPr>
            <a:normAutofit/>
          </a:bodyPr>
          <a:lstStyle/>
          <a:p>
            <a:pPr marL="0" indent="0">
              <a:buNone/>
            </a:pPr>
            <a:r>
              <a:rPr lang="en-US" sz="2000" dirty="0"/>
              <a:t>Conditions that may create a higher risk for some individuals include:</a:t>
            </a:r>
          </a:p>
          <a:p>
            <a:r>
              <a:rPr lang="en-US" dirty="0"/>
              <a:t>Pregnancy</a:t>
            </a:r>
          </a:p>
          <a:p>
            <a:r>
              <a:rPr lang="en-US" dirty="0"/>
              <a:t>Diabetes</a:t>
            </a:r>
          </a:p>
          <a:p>
            <a:r>
              <a:rPr lang="en-US" dirty="0"/>
              <a:t>Compromised immune system</a:t>
            </a:r>
          </a:p>
          <a:p>
            <a:pPr lvl="1"/>
            <a:r>
              <a:rPr lang="en-US" dirty="0"/>
              <a:t>HIV/AIDS)</a:t>
            </a:r>
          </a:p>
          <a:p>
            <a:pPr lvl="1"/>
            <a:r>
              <a:rPr lang="en-US" dirty="0"/>
              <a:t>Organ transplant</a:t>
            </a:r>
          </a:p>
          <a:p>
            <a:pPr lvl="1"/>
            <a:r>
              <a:rPr lang="en-US" dirty="0"/>
              <a:t>Immunosuppressant drugs (corticosteroids or tumor necrosis factor inhibitors)</a:t>
            </a:r>
          </a:p>
          <a:p>
            <a:r>
              <a:rPr lang="en-US" dirty="0"/>
              <a:t>Age </a:t>
            </a:r>
            <a:r>
              <a:rPr lang="en-US" sz="1600" dirty="0"/>
              <a:t>(</a:t>
            </a:r>
            <a:r>
              <a:rPr lang="en-US" sz="1600" b="1" dirty="0"/>
              <a:t>older</a:t>
            </a:r>
            <a:r>
              <a:rPr lang="en-US" sz="1600" dirty="0"/>
              <a:t> adults are more likely to develop valley fever)</a:t>
            </a:r>
          </a:p>
          <a:p>
            <a:r>
              <a:rPr lang="en-US" dirty="0"/>
              <a:t>Race </a:t>
            </a:r>
            <a:r>
              <a:rPr lang="en-US" sz="1600" dirty="0"/>
              <a:t>(people of </a:t>
            </a:r>
            <a:r>
              <a:rPr lang="en-US" sz="1600" b="1" dirty="0"/>
              <a:t>Filipino</a:t>
            </a:r>
            <a:r>
              <a:rPr lang="en-US" sz="1600" dirty="0"/>
              <a:t> and </a:t>
            </a:r>
            <a:r>
              <a:rPr lang="en-US" sz="1600" b="1" dirty="0"/>
              <a:t>African</a:t>
            </a:r>
            <a:r>
              <a:rPr lang="en-US" sz="1600" dirty="0"/>
              <a:t> heritage are more susceptible to developing serious fungal infections)</a:t>
            </a:r>
          </a:p>
        </p:txBody>
      </p:sp>
      <p:pic>
        <p:nvPicPr>
          <p:cNvPr id="4" name="Picture 3"/>
          <p:cNvPicPr>
            <a:picLocks noChangeAspect="1"/>
          </p:cNvPicPr>
          <p:nvPr/>
        </p:nvPicPr>
        <p:blipFill>
          <a:blip r:embed="rId3"/>
          <a:stretch>
            <a:fillRect/>
          </a:stretch>
        </p:blipFill>
        <p:spPr>
          <a:xfrm>
            <a:off x="6958505" y="2744513"/>
            <a:ext cx="3162300" cy="1447800"/>
          </a:xfrm>
          <a:prstGeom prst="rect">
            <a:avLst/>
          </a:prstGeom>
        </p:spPr>
      </p:pic>
    </p:spTree>
    <p:extLst>
      <p:ext uri="{BB962C8B-B14F-4D97-AF65-F5344CB8AC3E}">
        <p14:creationId xmlns:p14="http://schemas.microsoft.com/office/powerpoint/2010/main" val="256444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Exposure Prevention Methods</a:t>
            </a:r>
          </a:p>
        </p:txBody>
      </p:sp>
      <p:sp>
        <p:nvSpPr>
          <p:cNvPr id="3" name="Content Placeholder 2"/>
          <p:cNvSpPr>
            <a:spLocks noGrp="1"/>
          </p:cNvSpPr>
          <p:nvPr>
            <p:ph idx="1"/>
          </p:nvPr>
        </p:nvSpPr>
        <p:spPr>
          <a:xfrm>
            <a:off x="2589212" y="2133599"/>
            <a:ext cx="8915400" cy="4007069"/>
          </a:xfrm>
        </p:spPr>
        <p:txBody>
          <a:bodyPr>
            <a:normAutofit/>
          </a:bodyPr>
          <a:lstStyle/>
          <a:p>
            <a:r>
              <a:rPr lang="en-US" dirty="0"/>
              <a:t>Develop a </a:t>
            </a:r>
            <a:r>
              <a:rPr lang="en-US" b="1" dirty="0"/>
              <a:t>site plan </a:t>
            </a:r>
            <a:r>
              <a:rPr lang="en-US" dirty="0"/>
              <a:t>and </a:t>
            </a:r>
            <a:r>
              <a:rPr lang="en-US" b="1" dirty="0"/>
              <a:t>work practices </a:t>
            </a:r>
            <a:r>
              <a:rPr lang="en-US" dirty="0"/>
              <a:t>that minimize soil disturbance and maximize ground cover.</a:t>
            </a:r>
          </a:p>
          <a:p>
            <a:r>
              <a:rPr lang="en-US" dirty="0"/>
              <a:t>Use water, soil stabilizers, and/or re-vegetation to </a:t>
            </a:r>
            <a:r>
              <a:rPr lang="en-US" b="1" dirty="0"/>
              <a:t>reduce</a:t>
            </a:r>
            <a:r>
              <a:rPr lang="en-US" dirty="0"/>
              <a:t> airborne dust.</a:t>
            </a:r>
          </a:p>
          <a:p>
            <a:r>
              <a:rPr lang="en-US" b="1" dirty="0"/>
              <a:t>Work upwind</a:t>
            </a:r>
            <a:r>
              <a:rPr lang="en-US" dirty="0"/>
              <a:t> from dust disturbance</a:t>
            </a:r>
          </a:p>
          <a:p>
            <a:r>
              <a:rPr lang="en-US" b="1" dirty="0"/>
              <a:t>Suspend</a:t>
            </a:r>
            <a:r>
              <a:rPr lang="en-US" dirty="0"/>
              <a:t> work during heavy winds</a:t>
            </a:r>
          </a:p>
          <a:p>
            <a:r>
              <a:rPr lang="en-US" b="1" dirty="0"/>
              <a:t>Limit contamination </a:t>
            </a:r>
            <a:r>
              <a:rPr lang="en-US" dirty="0"/>
              <a:t>(food, drinks, clothes, etc.)</a:t>
            </a:r>
          </a:p>
          <a:p>
            <a:r>
              <a:rPr lang="en-US" b="1" dirty="0"/>
              <a:t>Wet cleaning </a:t>
            </a:r>
            <a:r>
              <a:rPr lang="en-US" dirty="0"/>
              <a:t>of dusty equipment</a:t>
            </a:r>
          </a:p>
          <a:p>
            <a:r>
              <a:rPr lang="en-US" dirty="0"/>
              <a:t>Practice </a:t>
            </a:r>
            <a:r>
              <a:rPr lang="en-US" b="1" dirty="0"/>
              <a:t>good hygiene </a:t>
            </a:r>
            <a:r>
              <a:rPr lang="en-US" dirty="0"/>
              <a:t>when skin or clothing are soiled by dust</a:t>
            </a:r>
          </a:p>
          <a:p>
            <a:r>
              <a:rPr lang="en-US" b="1" dirty="0"/>
              <a:t>Respiratory protection </a:t>
            </a:r>
            <a:r>
              <a:rPr lang="en-US" dirty="0"/>
              <a:t>(N95 or greater, requires EH&amp;S </a:t>
            </a:r>
            <a:r>
              <a:rPr lang="en-US" dirty="0">
                <a:hlinkClick r:id="rId3"/>
              </a:rPr>
              <a:t>approval</a:t>
            </a:r>
            <a:r>
              <a:rPr lang="en-US" dirty="0"/>
              <a:t>) when prolonged exposure to dust cannot be avoided </a:t>
            </a:r>
          </a:p>
          <a:p>
            <a:endParaRPr lang="en-US" dirty="0"/>
          </a:p>
        </p:txBody>
      </p:sp>
      <p:pic>
        <p:nvPicPr>
          <p:cNvPr id="4" name="Picture 3"/>
          <p:cNvPicPr>
            <a:picLocks noChangeAspect="1"/>
          </p:cNvPicPr>
          <p:nvPr/>
        </p:nvPicPr>
        <p:blipFill>
          <a:blip r:embed="rId4"/>
          <a:stretch>
            <a:fillRect/>
          </a:stretch>
        </p:blipFill>
        <p:spPr>
          <a:xfrm>
            <a:off x="8554565" y="3184554"/>
            <a:ext cx="2096446" cy="1570311"/>
          </a:xfrm>
          <a:prstGeom prst="rect">
            <a:avLst/>
          </a:prstGeom>
        </p:spPr>
      </p:pic>
    </p:spTree>
    <p:extLst>
      <p:ext uri="{BB962C8B-B14F-4D97-AF65-F5344CB8AC3E}">
        <p14:creationId xmlns:p14="http://schemas.microsoft.com/office/powerpoint/2010/main" val="418000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Signs and Symptoms</a:t>
            </a:r>
          </a:p>
        </p:txBody>
      </p:sp>
      <p:sp>
        <p:nvSpPr>
          <p:cNvPr id="3" name="Content Placeholder 2"/>
          <p:cNvSpPr>
            <a:spLocks noGrp="1"/>
          </p:cNvSpPr>
          <p:nvPr>
            <p:ph idx="1"/>
          </p:nvPr>
        </p:nvSpPr>
        <p:spPr>
          <a:xfrm>
            <a:off x="2589212" y="2133600"/>
            <a:ext cx="8915400" cy="3777622"/>
          </a:xfrm>
        </p:spPr>
        <p:txBody>
          <a:bodyPr>
            <a:normAutofit/>
          </a:bodyPr>
          <a:lstStyle/>
          <a:p>
            <a:r>
              <a:rPr lang="en-US" dirty="0"/>
              <a:t>Fatigue</a:t>
            </a:r>
          </a:p>
          <a:p>
            <a:r>
              <a:rPr lang="en-US" dirty="0"/>
              <a:t>Cough</a:t>
            </a:r>
          </a:p>
          <a:p>
            <a:r>
              <a:rPr lang="en-US" dirty="0"/>
              <a:t>Fever</a:t>
            </a:r>
          </a:p>
          <a:p>
            <a:r>
              <a:rPr lang="en-US" dirty="0"/>
              <a:t>Shortness of breath</a:t>
            </a:r>
          </a:p>
          <a:p>
            <a:r>
              <a:rPr lang="en-US" dirty="0"/>
              <a:t>Headache</a:t>
            </a:r>
          </a:p>
          <a:p>
            <a:r>
              <a:rPr lang="en-US" dirty="0"/>
              <a:t>Muscle aches</a:t>
            </a:r>
          </a:p>
          <a:p>
            <a:r>
              <a:rPr lang="en-US" dirty="0"/>
              <a:t>Joint pain</a:t>
            </a:r>
          </a:p>
          <a:p>
            <a:r>
              <a:rPr lang="en-US" dirty="0"/>
              <a:t>Rash on upper body or legs</a:t>
            </a:r>
          </a:p>
          <a:p>
            <a:r>
              <a:rPr lang="en-US" dirty="0"/>
              <a:t>Symptoms similar to a flue that lingers longer than usual.</a:t>
            </a:r>
          </a:p>
        </p:txBody>
      </p:sp>
      <p:pic>
        <p:nvPicPr>
          <p:cNvPr id="5" name="Picture 4"/>
          <p:cNvPicPr>
            <a:picLocks noChangeAspect="1"/>
          </p:cNvPicPr>
          <p:nvPr/>
        </p:nvPicPr>
        <p:blipFill>
          <a:blip r:embed="rId3"/>
          <a:stretch>
            <a:fillRect/>
          </a:stretch>
        </p:blipFill>
        <p:spPr>
          <a:xfrm>
            <a:off x="6577888" y="2133600"/>
            <a:ext cx="2454166" cy="2454166"/>
          </a:xfrm>
          <a:prstGeom prst="rect">
            <a:avLst/>
          </a:prstGeom>
        </p:spPr>
      </p:pic>
    </p:spTree>
    <p:extLst>
      <p:ext uri="{BB962C8B-B14F-4D97-AF65-F5344CB8AC3E}">
        <p14:creationId xmlns:p14="http://schemas.microsoft.com/office/powerpoint/2010/main" val="421706263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15964</TotalTime>
  <Words>601</Words>
  <Application>Microsoft Office PowerPoint</Application>
  <PresentationFormat>Widescreen</PresentationFormat>
  <Paragraphs>78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Wisp</vt:lpstr>
      <vt:lpstr>Valley Fever Awareness</vt:lpstr>
      <vt:lpstr>What Is Valley Fever?</vt:lpstr>
      <vt:lpstr>Training Requirements</vt:lpstr>
      <vt:lpstr>Valley Fever Risk Factors</vt:lpstr>
      <vt:lpstr>High Risk Conditions</vt:lpstr>
      <vt:lpstr>High Risk Activities</vt:lpstr>
      <vt:lpstr>Personal Risk Factors</vt:lpstr>
      <vt:lpstr>Exposure Prevention Methods</vt:lpstr>
      <vt:lpstr>Common Signs and Symptoms</vt:lpstr>
      <vt:lpstr>Treatment and Prognosis</vt:lpstr>
      <vt:lpstr>Questions and Additional Resources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Valley Fever</dc:title>
  <dc:creator>JB</dc:creator>
  <cp:lastModifiedBy>JB</cp:lastModifiedBy>
  <cp:revision>49</cp:revision>
  <dcterms:created xsi:type="dcterms:W3CDTF">2021-04-07T16:24:14Z</dcterms:created>
  <dcterms:modified xsi:type="dcterms:W3CDTF">2021-06-08T16:04:48Z</dcterms:modified>
</cp:coreProperties>
</file>