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79" r:id="rId2"/>
    <p:sldId id="280" r:id="rId3"/>
    <p:sldId id="281" r:id="rId4"/>
    <p:sldId id="263" r:id="rId5"/>
    <p:sldId id="265" r:id="rId6"/>
    <p:sldId id="266" r:id="rId7"/>
    <p:sldId id="282" r:id="rId8"/>
    <p:sldId id="283" r:id="rId9"/>
    <p:sldId id="284" r:id="rId10"/>
    <p:sldId id="285" r:id="rId11"/>
    <p:sldId id="267" r:id="rId12"/>
    <p:sldId id="268" r:id="rId13"/>
    <p:sldId id="269" r:id="rId14"/>
    <p:sldId id="270" r:id="rId15"/>
    <p:sldId id="286" r:id="rId16"/>
    <p:sldId id="287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8" r:id="rId26"/>
    <p:sldId id="289" r:id="rId27"/>
    <p:sldId id="26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17"/>
    <p:restoredTop sz="82182"/>
  </p:normalViewPr>
  <p:slideViewPr>
    <p:cSldViewPr snapToGrid="0" snapToObjects="1">
      <p:cViewPr varScale="1">
        <p:scale>
          <a:sx n="115" d="100"/>
          <a:sy n="115" d="100"/>
        </p:scale>
        <p:origin x="11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37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3741E8-06C1-8048-958A-FB3B73EC94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702272-16EE-BE4F-8FF1-6889301F09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0EE9FF-F2B1-154F-84DE-42B535D99C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3FBEF-7AFF-6048-81CD-A2A0127DF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22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994AF-D40F-C049-8F53-8999E12B5AB7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0526B-4D11-5B47-ABB8-EA6BDB014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27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0BD438E-54C3-1542-AD4D-7C03686E93D3}"/>
              </a:ext>
            </a:extLst>
          </p:cNvPr>
          <p:cNvSpPr/>
          <p:nvPr userDrawn="1"/>
        </p:nvSpPr>
        <p:spPr>
          <a:xfrm>
            <a:off x="0" y="5624946"/>
            <a:ext cx="9144000" cy="12330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29C91-D1E5-C148-B8F1-D5C38B745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809" y="1539061"/>
            <a:ext cx="8452118" cy="922626"/>
          </a:xfrm>
        </p:spPr>
        <p:txBody>
          <a:bodyPr anchor="b" anchorCtr="0">
            <a:normAutofit/>
          </a:bodyPr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B5F596-65D0-A341-9573-4D5B53D50F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809" y="2553763"/>
            <a:ext cx="8452118" cy="894506"/>
          </a:xfrm>
        </p:spPr>
        <p:txBody>
          <a:bodyPr>
            <a:normAutofit/>
          </a:bodyPr>
          <a:lstStyle>
            <a:lvl1pPr marL="0" indent="0" algn="l">
              <a:buNone/>
              <a:defRPr sz="225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3A0EC5-DDFC-8549-8138-32583BD9BB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147" y="6455664"/>
            <a:ext cx="2576623" cy="191686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292E38-076C-EB41-8603-A55427D676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7809" y="320040"/>
            <a:ext cx="806631" cy="274991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342900" indent="0">
              <a:buNone/>
              <a:defRPr sz="900">
                <a:solidFill>
                  <a:schemeClr val="bg1"/>
                </a:solidFill>
              </a:defRPr>
            </a:lvl2pPr>
            <a:lvl3pPr marL="685800" indent="0">
              <a:buNone/>
              <a:defRPr sz="900">
                <a:solidFill>
                  <a:schemeClr val="bg1"/>
                </a:solidFill>
              </a:defRPr>
            </a:lvl3pPr>
            <a:lvl4pPr marL="1028700" indent="0">
              <a:buNone/>
              <a:defRPr sz="900">
                <a:solidFill>
                  <a:schemeClr val="bg1"/>
                </a:solidFill>
              </a:defRPr>
            </a:lvl4pPr>
            <a:lvl5pPr marL="1371600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MM/DD/YY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C4349C-0BCF-8045-9796-523469306F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7238" y="6455664"/>
            <a:ext cx="4404762" cy="25674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900" indent="0">
              <a:buNone/>
              <a:defRPr b="1">
                <a:solidFill>
                  <a:schemeClr val="bg1"/>
                </a:solidFill>
              </a:defRPr>
            </a:lvl2pPr>
            <a:lvl3pPr marL="685800" indent="0">
              <a:buNone/>
              <a:defRPr b="1">
                <a:solidFill>
                  <a:schemeClr val="bg1"/>
                </a:solidFill>
              </a:defRPr>
            </a:lvl3pPr>
            <a:lvl4pPr marL="1028700" indent="0">
              <a:buNone/>
              <a:defRPr b="1">
                <a:solidFill>
                  <a:schemeClr val="bg1"/>
                </a:solidFill>
              </a:defRPr>
            </a:lvl4pPr>
            <a:lvl5pPr marL="13716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1000" dirty="0"/>
              <a:t>Office/Department/Division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2195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Aqu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68F591-06BA-094E-829F-34CD10B83CFA}"/>
              </a:ext>
            </a:extLst>
          </p:cNvPr>
          <p:cNvSpPr/>
          <p:nvPr userDrawn="1"/>
        </p:nvSpPr>
        <p:spPr>
          <a:xfrm>
            <a:off x="0" y="5624946"/>
            <a:ext cx="9144000" cy="12330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D4A97A8-43D7-F94A-804D-F2509E2A5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094023"/>
            <a:ext cx="7886700" cy="1154257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9096781-2EAB-AA41-A18B-BE5F99DCF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5275268"/>
            <a:ext cx="7886700" cy="1035483"/>
          </a:xfrm>
        </p:spPr>
        <p:txBody>
          <a:bodyPr>
            <a:normAutofit/>
          </a:bodyPr>
          <a:lstStyle>
            <a:lvl1pPr marL="0" indent="0">
              <a:buNone/>
              <a:defRPr sz="22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150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Mos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68F591-06BA-094E-829F-34CD10B83CFA}"/>
              </a:ext>
            </a:extLst>
          </p:cNvPr>
          <p:cNvSpPr/>
          <p:nvPr userDrawn="1"/>
        </p:nvSpPr>
        <p:spPr>
          <a:xfrm>
            <a:off x="0" y="5624946"/>
            <a:ext cx="9144000" cy="12330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F876699-58AE-B843-BF2C-CDF9111EB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094023"/>
            <a:ext cx="7886700" cy="1154257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978750-9265-2F42-B1FE-2C5F098F1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5275268"/>
            <a:ext cx="7886700" cy="1035483"/>
          </a:xfrm>
        </p:spPr>
        <p:txBody>
          <a:bodyPr>
            <a:normAutofit/>
          </a:bodyPr>
          <a:lstStyle>
            <a:lvl1pPr marL="0" indent="0">
              <a:buNone/>
              <a:defRPr sz="22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6551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ea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68F591-06BA-094E-829F-34CD10B83CFA}"/>
              </a:ext>
            </a:extLst>
          </p:cNvPr>
          <p:cNvSpPr/>
          <p:nvPr userDrawn="1"/>
        </p:nvSpPr>
        <p:spPr>
          <a:xfrm>
            <a:off x="0" y="5624946"/>
            <a:ext cx="9144000" cy="12330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644280-2B94-1F43-9F9D-005751069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094023"/>
            <a:ext cx="7886700" cy="1154257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3B9B106-9A81-3A4E-91A5-71CBBB636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5275268"/>
            <a:ext cx="7886700" cy="1035483"/>
          </a:xfrm>
        </p:spPr>
        <p:txBody>
          <a:bodyPr>
            <a:normAutofit/>
          </a:bodyPr>
          <a:lstStyle>
            <a:lvl1pPr marL="0" indent="0">
              <a:buNone/>
              <a:defRPr sz="22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4769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Cora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68F591-06BA-094E-829F-34CD10B83CFA}"/>
              </a:ext>
            </a:extLst>
          </p:cNvPr>
          <p:cNvSpPr/>
          <p:nvPr userDrawn="1"/>
        </p:nvSpPr>
        <p:spPr>
          <a:xfrm>
            <a:off x="0" y="5624946"/>
            <a:ext cx="9144000" cy="12330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2ADD1F-C4BC-934B-9603-A2E4E0DE9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094023"/>
            <a:ext cx="7886700" cy="1154257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0149829-E60C-E548-BAF8-EC7F8D7B4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5275268"/>
            <a:ext cx="7886700" cy="1035483"/>
          </a:xfrm>
        </p:spPr>
        <p:txBody>
          <a:bodyPr>
            <a:normAutofit/>
          </a:bodyPr>
          <a:lstStyle>
            <a:lvl1pPr marL="0" indent="0">
              <a:buNone/>
              <a:defRPr sz="22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0976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Go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68F591-06BA-094E-829F-34CD10B83CFA}"/>
              </a:ext>
            </a:extLst>
          </p:cNvPr>
          <p:cNvSpPr/>
          <p:nvPr userDrawn="1"/>
        </p:nvSpPr>
        <p:spPr>
          <a:xfrm>
            <a:off x="0" y="5624946"/>
            <a:ext cx="9144000" cy="12330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95FD081-AA49-494B-8BF7-8841DD035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094023"/>
            <a:ext cx="7886700" cy="1154257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C919967-9EDC-654B-8BBC-D55887E7A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5275268"/>
            <a:ext cx="7886700" cy="1035483"/>
          </a:xfrm>
        </p:spPr>
        <p:txBody>
          <a:bodyPr>
            <a:normAutofit/>
          </a:bodyPr>
          <a:lstStyle>
            <a:lvl1pPr marL="0" indent="0">
              <a:buNone/>
              <a:defRPr sz="225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1662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406F1E-85A4-E549-8CCC-F44CAE24C63C}"/>
              </a:ext>
            </a:extLst>
          </p:cNvPr>
          <p:cNvSpPr/>
          <p:nvPr userDrawn="1"/>
        </p:nvSpPr>
        <p:spPr>
          <a:xfrm>
            <a:off x="0" y="6165274"/>
            <a:ext cx="9144000" cy="6927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864544-3AA1-364C-851D-9AF1C0790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7673" y="3139438"/>
            <a:ext cx="6628653" cy="49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67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6A3A9-1A8A-E64F-9D05-95B9CCF2F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852" y="365126"/>
            <a:ext cx="8330183" cy="46634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1EB4E-BB72-914E-8B6C-9B81EF8D8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825625"/>
            <a:ext cx="7995802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144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C4527-BD31-454E-9107-69E39D6B9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853" y="365125"/>
            <a:ext cx="8330183" cy="46634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0E3AB4-4EDC-2F4E-9329-91A2FE36ED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1264044"/>
            <a:ext cx="7995802" cy="128996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800">
                <a:solidFill>
                  <a:schemeClr val="tx1"/>
                </a:solidFill>
              </a:defRPr>
            </a:lvl2pPr>
            <a:lvl3pPr marL="685800" indent="0">
              <a:buNone/>
              <a:defRPr sz="1800">
                <a:solidFill>
                  <a:schemeClr val="tx1"/>
                </a:solidFill>
              </a:defRPr>
            </a:lvl3pPr>
            <a:lvl4pPr marL="1028700" indent="0">
              <a:buNone/>
              <a:defRPr sz="1800">
                <a:solidFill>
                  <a:schemeClr val="tx1"/>
                </a:solidFill>
              </a:defRPr>
            </a:lvl4pPr>
            <a:lvl5pPr marL="1371600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4"/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8D8CD89-FCB8-EC44-88B7-A7D2288BDF7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1500" y="3096694"/>
            <a:ext cx="7995802" cy="28162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E82FA-781A-C548-9707-B4EA67FB2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95C43-266B-B24A-8AEC-05D656EB3B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39243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EC6B5A-63BB-4E4D-BC5F-3E79E1ADE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919102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13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ocks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E82FA-781A-C548-9707-B4EA67FB2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95C43-266B-B24A-8AEC-05D656EB3B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2284267"/>
            <a:ext cx="3924300" cy="147803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2DDFAD5-F047-3041-8386-E66D01BC113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71500" y="4365770"/>
            <a:ext cx="3924300" cy="181119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C7C1AA-6F23-AA49-9026-A28AE8D9CD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3906838"/>
            <a:ext cx="3924300" cy="458787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Bulleted List Title 2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D1EAAD0-5A62-CC4B-BC05-BC5CBEDF65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1500" y="1825480"/>
            <a:ext cx="3924300" cy="458787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Bulleted List Title 1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5C16FF6-B5DF-0C42-A500-F2E8C80DF7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65805" y="1825625"/>
            <a:ext cx="38862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71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Rows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E82FA-781A-C548-9707-B4EA67FB2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95C43-266B-B24A-8AEC-05D656EB3B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2284267"/>
            <a:ext cx="3924300" cy="147803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2DDFAD5-F047-3041-8386-E66D01BC113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71500" y="4365770"/>
            <a:ext cx="3924300" cy="181119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C7C1AA-6F23-AA49-9026-A28AE8D9CD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3906838"/>
            <a:ext cx="3924300" cy="458787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Bulleted List Title 2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D1EAAD0-5A62-CC4B-BC05-BC5CBEDF65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1500" y="1825480"/>
            <a:ext cx="3924300" cy="458787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Bulleted List Title 1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EBD32F5-35B3-D748-8BC3-8E9E25E502B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77640" y="2284122"/>
            <a:ext cx="3867150" cy="147803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B267FC4-B2EF-DA47-AA11-5BF6913B672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677640" y="4365625"/>
            <a:ext cx="3867150" cy="181119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03B3A9A-9264-7E49-A031-4581AFA215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7640" y="3906693"/>
            <a:ext cx="3867150" cy="458787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Bulleted List Title 4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73E58B0F-56D2-8D46-B63E-37D8C16EED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7640" y="1825335"/>
            <a:ext cx="3867150" cy="458787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Bulleted List Title 3</a:t>
            </a:r>
          </a:p>
        </p:txBody>
      </p:sp>
    </p:spTree>
    <p:extLst>
      <p:ext uri="{BB962C8B-B14F-4D97-AF65-F5344CB8AC3E}">
        <p14:creationId xmlns:p14="http://schemas.microsoft.com/office/powerpoint/2010/main" val="3144330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FE5BE-4DA3-0040-85D4-10ED4DE04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3927475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DA9CA-B66B-E34F-B1B6-BC9931475C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3927475" cy="36845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9D562A-BDA8-6946-ADE8-8AD6EF0CF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938152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15DDEE-EBF8-934D-9120-77750C4EAC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938152" cy="36845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1A12BF7-2D7E-BD40-997F-1E0233E1E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43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68F591-06BA-094E-829F-34CD10B83CFA}"/>
              </a:ext>
            </a:extLst>
          </p:cNvPr>
          <p:cNvSpPr/>
          <p:nvPr userDrawn="1"/>
        </p:nvSpPr>
        <p:spPr>
          <a:xfrm>
            <a:off x="0" y="5624946"/>
            <a:ext cx="9144000" cy="12330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0015E5-05D3-9748-926A-64DD9D886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094023"/>
            <a:ext cx="7886700" cy="1154257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D1770C-BA65-584A-919E-FFBBDCA8F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5275268"/>
            <a:ext cx="7886700" cy="1035483"/>
          </a:xfrm>
        </p:spPr>
        <p:txBody>
          <a:bodyPr>
            <a:normAutofit/>
          </a:bodyPr>
          <a:lstStyle>
            <a:lvl1pPr marL="0" indent="0">
              <a:buNone/>
              <a:defRPr sz="22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59274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312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4852" y="432599"/>
            <a:ext cx="8334734" cy="46634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4853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EF95A2-3638-6A4C-8595-132A7E066E98}"/>
              </a:ext>
            </a:extLst>
          </p:cNvPr>
          <p:cNvSpPr txBox="1"/>
          <p:nvPr userDrawn="1"/>
        </p:nvSpPr>
        <p:spPr>
          <a:xfrm>
            <a:off x="188260" y="6459142"/>
            <a:ext cx="44047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Century Gothic" panose="020B0502020202020204" pitchFamily="34" charset="0"/>
              </a:rPr>
              <a:t>Office/Department/Division Name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3FF736-D0C6-3B4D-AD8F-F459C7F6B9D7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6350147" y="6459142"/>
            <a:ext cx="2576623" cy="18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53" r:id="rId3"/>
    <p:sldLayoutId id="2147483661" r:id="rId4"/>
    <p:sldLayoutId id="2147483668" r:id="rId5"/>
    <p:sldLayoutId id="2147483669" r:id="rId6"/>
    <p:sldLayoutId id="2147483662" r:id="rId7"/>
    <p:sldLayoutId id="2147483650" r:id="rId8"/>
    <p:sldLayoutId id="2147483660" r:id="rId9"/>
    <p:sldLayoutId id="2147483667" r:id="rId10"/>
    <p:sldLayoutId id="2147483663" r:id="rId11"/>
    <p:sldLayoutId id="2147483664" r:id="rId12"/>
    <p:sldLayoutId id="2147483666" r:id="rId13"/>
    <p:sldLayoutId id="2147483665" r:id="rId14"/>
    <p:sldLayoutId id="2147483656" r:id="rId1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JA7hzSBjM-Y?start=17" TargetMode="Externa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hs.ucsb.edu/workcomp" TargetMode="External"/><Relationship Id="rId2" Type="http://schemas.openxmlformats.org/officeDocument/2006/relationships/hyperlink" Target="https://www.ehs.ucsb.edu/workcomp/efr-reporting-procedure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docs.google.com/forms/d/e/1FAIpQLSc3U8tG6aeQMjQfEOQSmpZTReP5NkYWae_IFAbwzYnutrYA1w/viewform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32B1A-D252-6946-B849-0A271A80B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941" y="524909"/>
            <a:ext cx="8452118" cy="92262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cap="all" dirty="0">
                <a:solidFill>
                  <a:srgbClr val="FFC000"/>
                </a:solidFill>
              </a:rPr>
              <a:t>Magnetic field safety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E257D1-9494-204D-B488-30174245C0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UCSB EH&amp;S Radiation Safety Office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37" y="1654234"/>
            <a:ext cx="6347360" cy="444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75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32B1A-D252-6946-B849-0A271A80B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219839"/>
            <a:ext cx="6359236" cy="403728"/>
          </a:xfrm>
        </p:spPr>
        <p:txBody>
          <a:bodyPr>
            <a:noAutofit/>
          </a:bodyPr>
          <a:lstStyle/>
          <a:p>
            <a:r>
              <a:rPr lang="en-US" sz="2400" b="0" cap="all" dirty="0">
                <a:solidFill>
                  <a:srgbClr val="B1810B"/>
                </a:solidFill>
              </a:rPr>
              <a:t>Magnetic field safety</a:t>
            </a:r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E257D1-9494-204D-B488-30174245C0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UCSB EH&amp;S Radiation Safety Office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28650" y="783390"/>
            <a:ext cx="7941772" cy="4623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Impac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Magnetic field exposure limits</a:t>
            </a:r>
          </a:p>
          <a:p>
            <a:pPr lvl="0">
              <a:defRPr/>
            </a:pPr>
            <a:r>
              <a:rPr lang="en-US" sz="2400" u="sng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Time Varying </a:t>
            </a:r>
            <a:r>
              <a:rPr lang="en-US" sz="2400" u="sng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Fields </a:t>
            </a:r>
            <a:r>
              <a:rPr lang="en-US" sz="2400" u="sng" dirty="0">
                <a:solidFill>
                  <a:schemeClr val="bg2"/>
                </a:solidFill>
                <a:latin typeface="Century Gothic" panose="020B0502020202020204" pitchFamily="34" charset="0"/>
              </a:rPr>
              <a:t>(ACGIH) </a:t>
            </a:r>
            <a:endParaRPr kumimoji="0" lang="en-US" sz="2400" i="0" u="sng" strike="sngStrike" kern="1200" cap="all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28650" y="1701710"/>
            <a:ext cx="6985808" cy="3975883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General Public</a:t>
            </a:r>
          </a:p>
          <a:p>
            <a:pPr lvl="1"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Exposures 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to 50/60 Hz for those with pacemakers should not exceed 0.1 </a:t>
            </a:r>
            <a:r>
              <a:rPr lang="en-US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mT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(1 G). </a:t>
            </a:r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Other frequencies retain 0.5 </a:t>
            </a:r>
            <a:r>
              <a:rPr lang="en-US" sz="16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mT</a:t>
            </a:r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(5G) limit.</a:t>
            </a:r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0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Whole Body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50/60 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Hz: 0.5 </a:t>
            </a:r>
            <a:r>
              <a:rPr lang="en-US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mT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(5 gauss) time-weighted average over 8 hours </a:t>
            </a:r>
            <a:endParaRPr lang="en-US" sz="1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1"/>
            <a:r>
              <a:rPr lang="nl-NL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 </a:t>
            </a:r>
            <a:r>
              <a:rPr lang="nl-NL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– 300 Hz: 60 mT/Hz </a:t>
            </a:r>
            <a:endParaRPr lang="nl-NL" sz="1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300 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Hz – 30 kHz: 0.2 </a:t>
            </a:r>
            <a:r>
              <a:rPr lang="en-US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mT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n-US" sz="1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&gt; 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30 kHz: contact EHS </a:t>
            </a:r>
            <a:endParaRPr lang="en-US" sz="1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Extremities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50/60 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Hz: 0.5 </a:t>
            </a:r>
            <a:r>
              <a:rPr lang="en-US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mT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(5 gauss) time-weighted average over 8 hours </a:t>
            </a:r>
            <a:endParaRPr lang="en-US" sz="1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 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– 300 Hz: 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300 </a:t>
            </a:r>
            <a:r>
              <a:rPr lang="en-US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mT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/Hz (arms and legs) 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600 </a:t>
            </a:r>
            <a:r>
              <a:rPr lang="en-US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mT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/Hz (hands and feet) </a:t>
            </a:r>
            <a:endParaRPr lang="en-US" sz="1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300 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Hz – 30 kHz: 0.2 </a:t>
            </a:r>
            <a:r>
              <a:rPr lang="en-US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mT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n-US" sz="1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&gt; 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30 kHz: contact EHS </a:t>
            </a:r>
            <a:endParaRPr lang="en-US" sz="1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sz="1700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1700" dirty="0">
              <a:solidFill>
                <a:schemeClr val="bg1"/>
              </a:solidFill>
            </a:endParaRP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nl-NL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457200" lvl="1" indent="0">
              <a:buNone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05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32B1A-D252-6946-B849-0A271A80B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219839"/>
            <a:ext cx="6359236" cy="403728"/>
          </a:xfrm>
        </p:spPr>
        <p:txBody>
          <a:bodyPr>
            <a:noAutofit/>
          </a:bodyPr>
          <a:lstStyle/>
          <a:p>
            <a:r>
              <a:rPr lang="en-US" sz="2400" b="0" cap="all" dirty="0">
                <a:solidFill>
                  <a:srgbClr val="B1810B"/>
                </a:solidFill>
              </a:rPr>
              <a:t>Magnetic field safety</a:t>
            </a:r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E257D1-9494-204D-B488-30174245C0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UCSB EH&amp;S Radiation Safety Office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8649" y="1051082"/>
            <a:ext cx="6332855" cy="4623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Impac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Safety Controls </a:t>
            </a:r>
            <a:r>
              <a:rPr kumimoji="0" lang="en-US" sz="3600" b="1" i="0" u="none" strike="noStrike" kern="1200" cap="all" spc="0" normalizeH="0" baseline="3000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(1)</a:t>
            </a:r>
            <a:endParaRPr kumimoji="0" lang="en-US" sz="3600" b="1" i="0" u="none" strike="noStrike" kern="1200" cap="all" spc="0" normalizeH="0" baseline="3000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28650" y="2067167"/>
            <a:ext cx="6332855" cy="3498605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5 gauss Line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It is generally accepted that magnetic fields below 5 gauss (0.5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mT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) are not capable of causing adverse health effects  (1 gauss for 50/60 Hz)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Therefore, safety controls are utilized to prevent the exposure of individuals with medical implants to magnetic fields in excess of 5 gauss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Similarly, safety controls are utilized to exclude ferromagnetic tools and objects from magnetic fields in excess of 5 gauss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67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32B1A-D252-6946-B849-0A271A80B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219839"/>
            <a:ext cx="6359236" cy="403728"/>
          </a:xfrm>
        </p:spPr>
        <p:txBody>
          <a:bodyPr>
            <a:noAutofit/>
          </a:bodyPr>
          <a:lstStyle/>
          <a:p>
            <a:r>
              <a:rPr lang="en-US" sz="2400" b="0" cap="all" dirty="0">
                <a:solidFill>
                  <a:srgbClr val="B1810B"/>
                </a:solidFill>
              </a:rPr>
              <a:t>Magnetic field safety</a:t>
            </a:r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E257D1-9494-204D-B488-30174245C0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UCSB EH&amp;S Radiation Safety Office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8650" y="1051082"/>
            <a:ext cx="6332855" cy="4623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Impac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Safety controls </a:t>
            </a:r>
            <a:r>
              <a:rPr kumimoji="0" lang="en-US" sz="3600" b="1" i="0" u="none" strike="noStrike" kern="1200" cap="all" spc="0" normalizeH="0" baseline="3000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(2)</a:t>
            </a:r>
            <a:endParaRPr kumimoji="0" lang="en-US" sz="3600" b="1" i="0" u="none" strike="noStrike" kern="1200" cap="all" spc="0" normalizeH="0" baseline="3000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29147" y="2067167"/>
            <a:ext cx="4815689" cy="41341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Engineering Safety Controls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Should be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first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 line of defense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Generally more reliable and should be given priority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Administrative (Procedural) Safety Controls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The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second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 line of defense against magnetic field hazards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Only when engineering controls are impractical or inadequate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022" y="1513458"/>
            <a:ext cx="3588775" cy="329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0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32B1A-D252-6946-B849-0A271A80B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219839"/>
            <a:ext cx="6359236" cy="403728"/>
          </a:xfrm>
        </p:spPr>
        <p:txBody>
          <a:bodyPr>
            <a:noAutofit/>
          </a:bodyPr>
          <a:lstStyle/>
          <a:p>
            <a:r>
              <a:rPr lang="en-US" sz="2400" b="0" cap="all" dirty="0">
                <a:solidFill>
                  <a:srgbClr val="B1810B"/>
                </a:solidFill>
              </a:rPr>
              <a:t>Magnetic field safety</a:t>
            </a:r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E257D1-9494-204D-B488-30174245C0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UCSB EH&amp;S Radiation Safety Office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28650" y="1004483"/>
            <a:ext cx="6332855" cy="4623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Impac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Engineering Controls</a:t>
            </a: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	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28650" y="1788356"/>
            <a:ext cx="5697335" cy="43358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Access Control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– Prevents access to magnetic fields in excess of 5 gauss. Magnetic fields outside must be below 5 gauss </a:t>
            </a:r>
          </a:p>
          <a:p>
            <a:pPr marL="685800" marR="0" lvl="1" indent="-228600" algn="l" defTabSz="914400" rtl="0" eaLnBrk="1" fontAlgn="auto" latinLnBrk="0" hangingPunct="1">
              <a:lnSpc>
                <a:spcPct val="75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Locked Room </a:t>
            </a:r>
          </a:p>
          <a:p>
            <a:pPr marL="1143000" marR="0" lvl="2" indent="-228600" algn="l" defTabSz="914400" rtl="0" eaLnBrk="1" fontAlgn="auto" latinLnBrk="0" hangingPunct="1">
              <a:lnSpc>
                <a:spcPct val="75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Best option if magnetic field producing device is located in a dedicated lab</a:t>
            </a:r>
          </a:p>
          <a:p>
            <a:pPr marL="1143000" marR="0" lvl="2" indent="-228600" algn="l" defTabSz="914400" rtl="0" eaLnBrk="1" fontAlgn="auto" latinLnBrk="0" hangingPunct="1">
              <a:lnSpc>
                <a:spcPct val="75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If this is not feasible or impractical, the use of safety stanchions is acceptable      </a:t>
            </a:r>
          </a:p>
          <a:p>
            <a:pPr marL="228600" marR="0" lvl="0" indent="-228600" algn="l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Faraday Cage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– Shields individuals from magnetic fields</a:t>
            </a:r>
          </a:p>
          <a:p>
            <a:pPr marL="685800" marR="0" lvl="1" indent="-228600" algn="l" defTabSz="914400" rtl="0" eaLnBrk="1" fontAlgn="auto" latinLnBrk="0" hangingPunct="1">
              <a:lnSpc>
                <a:spcPct val="75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Typically consists of a closely spaced mesh made of conducting metal (e.g. copper)</a:t>
            </a:r>
          </a:p>
          <a:p>
            <a:pPr marL="685800" marR="0" lvl="1" indent="-228600" algn="l" defTabSz="914400" rtl="0" eaLnBrk="1" fontAlgn="auto" latinLnBrk="0" hangingPunct="1">
              <a:lnSpc>
                <a:spcPct val="75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Typically installed in walls, windows, ceiling and flooring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Non-Magnetic Tools and Equipment</a:t>
            </a:r>
          </a:p>
          <a:p>
            <a:pPr marL="685800" marR="0" lvl="1" indent="-228600" algn="l" defTabSz="914400" rtl="0" eaLnBrk="1" fontAlgn="auto" latinLnBrk="0" hangingPunct="1">
              <a:lnSpc>
                <a:spcPct val="75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A strong fridge/bar magnet can be used to confirm item is non-magnetic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551" y="482294"/>
            <a:ext cx="2119746" cy="22748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065" y="2873569"/>
            <a:ext cx="2443943" cy="16292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368" y="4619290"/>
            <a:ext cx="1695335" cy="169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4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32B1A-D252-6946-B849-0A271A80B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219839"/>
            <a:ext cx="6359236" cy="403728"/>
          </a:xfrm>
        </p:spPr>
        <p:txBody>
          <a:bodyPr>
            <a:noAutofit/>
          </a:bodyPr>
          <a:lstStyle/>
          <a:p>
            <a:r>
              <a:rPr lang="en-US" sz="2400" b="0" cap="all" dirty="0">
                <a:solidFill>
                  <a:srgbClr val="B1810B"/>
                </a:solidFill>
              </a:rPr>
              <a:t>Magnetic field safety</a:t>
            </a:r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E257D1-9494-204D-B488-30174245C0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UCSB EH&amp;S Radiation Safety Office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8650" y="787641"/>
            <a:ext cx="8142817" cy="4623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Impac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Administrative Controls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28650" y="1420790"/>
            <a:ext cx="5535083" cy="3660087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Safety Signage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– Posted in a conspicuous location at entrances to an area in excess of 5 gauss to warn them of the hazards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Safety Screening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– Before entering an area in excess of 5 gauss, individuals must ensure they do not have any medical implants capable of being affected by magnetic fields, or ferromagnetic items (e.g. tools, keys, jewelry, equipment, etc.)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5 gauss Line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– Typically a caution line on the floor that marks the area in excess of 5 gauss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Magnetic Field Safety Training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– Required for everyone working in an area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8208" t="19630" r="65625" b="8411"/>
          <a:stretch/>
        </p:blipFill>
        <p:spPr>
          <a:xfrm>
            <a:off x="6412287" y="1384273"/>
            <a:ext cx="2496390" cy="16297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439" y="3148317"/>
            <a:ext cx="1284121" cy="12967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0540" y="4715480"/>
            <a:ext cx="3842020" cy="1533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321" y="4979141"/>
            <a:ext cx="3484679" cy="119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8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32B1A-D252-6946-B849-0A271A80B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219839"/>
            <a:ext cx="6359236" cy="403728"/>
          </a:xfrm>
        </p:spPr>
        <p:txBody>
          <a:bodyPr>
            <a:noAutofit/>
          </a:bodyPr>
          <a:lstStyle/>
          <a:p>
            <a:r>
              <a:rPr lang="en-US" sz="2400" b="0" cap="all" dirty="0">
                <a:solidFill>
                  <a:srgbClr val="B1810B"/>
                </a:solidFill>
              </a:rPr>
              <a:t>Magnetic field safety</a:t>
            </a:r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E257D1-9494-204D-B488-30174245C0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UCSB EH&amp;S Radiation Safety Office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8650" y="787641"/>
            <a:ext cx="7703981" cy="4623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Impac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Cryogenic safety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28650" y="1722028"/>
            <a:ext cx="4924252" cy="42616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Cryogenic Safety</a:t>
            </a:r>
            <a:endParaRPr lang="en-US" sz="2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1">
              <a:spcBef>
                <a:spcPts val="1000"/>
              </a:spcBef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Many magnetic field producing devices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 require the use of cryogenic fluids such as helium and/or nitrogen which presents additional safety concerns. </a:t>
            </a:r>
          </a:p>
          <a:p>
            <a:pPr lvl="1">
              <a:spcBef>
                <a:spcPts val="1000"/>
              </a:spcBef>
              <a:defRPr/>
            </a:pP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When handling these materials remember to always use proper personal protective equipment (PPE).</a:t>
            </a:r>
          </a:p>
          <a:p>
            <a:pPr lvl="2">
              <a:spcBef>
                <a:spcPts val="1000"/>
              </a:spcBef>
              <a:defRPr/>
            </a:pPr>
            <a:r>
              <a:rPr lang="en-US" sz="1600" b="1" baseline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Face shield,</a:t>
            </a:r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safety glasses or goggles</a:t>
            </a:r>
          </a:p>
          <a:p>
            <a:pPr lvl="2">
              <a:spcBef>
                <a:spcPts val="1000"/>
              </a:spcBef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Cryogenic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 gloves</a:t>
            </a:r>
          </a:p>
          <a:p>
            <a:pPr lvl="2">
              <a:spcBef>
                <a:spcPts val="1000"/>
              </a:spcBef>
              <a:defRPr/>
            </a:pPr>
            <a:r>
              <a:rPr lang="en-US" sz="1600" b="1" baseline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Body</a:t>
            </a:r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protection</a:t>
            </a:r>
          </a:p>
          <a:p>
            <a:pPr marL="914400" lvl="2" indent="0">
              <a:spcBef>
                <a:spcPts val="1000"/>
              </a:spcBef>
              <a:buNone/>
              <a:defRPr/>
            </a:pPr>
            <a:endParaRPr kumimoji="0" lang="en-US" sz="25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lvl="1">
              <a:spcBef>
                <a:spcPts val="1000"/>
              </a:spcBef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804" y="1250017"/>
            <a:ext cx="3011505" cy="18151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093" y="3114523"/>
            <a:ext cx="1404921" cy="11572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94" y="2903364"/>
            <a:ext cx="1577197" cy="15771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874" y="4442105"/>
            <a:ext cx="1513436" cy="17627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898" y="4480561"/>
            <a:ext cx="1392092" cy="172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3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32B1A-D252-6946-B849-0A271A80B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219839"/>
            <a:ext cx="6359236" cy="403728"/>
          </a:xfrm>
        </p:spPr>
        <p:txBody>
          <a:bodyPr>
            <a:noAutofit/>
          </a:bodyPr>
          <a:lstStyle/>
          <a:p>
            <a:r>
              <a:rPr lang="en-US" sz="2400" b="0" cap="all" dirty="0">
                <a:solidFill>
                  <a:srgbClr val="B1810B"/>
                </a:solidFill>
              </a:rPr>
              <a:t>Magnetic field safety</a:t>
            </a:r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E257D1-9494-204D-B488-30174245C0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UCSB EH&amp;S Radiation Safety Office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8650" y="787641"/>
            <a:ext cx="7703981" cy="4623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Impac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o</a:t>
            </a:r>
            <a:r>
              <a:rPr kumimoji="0" lang="en-US" sz="3600" b="1" i="0" u="none" strike="noStrike" kern="1200" cap="all" spc="0" normalizeH="0" baseline="-2500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2</a:t>
            </a: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displacement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5513" y="1724832"/>
            <a:ext cx="4497185" cy="4559590"/>
          </a:xfrm>
          <a:prstGeom prst="rect">
            <a:avLst/>
          </a:prstGeom>
        </p:spPr>
        <p:txBody>
          <a:bodyPr vert="horz" lIns="0" tIns="0" rIns="0" bIns="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Oxygen Displacement</a:t>
            </a:r>
          </a:p>
          <a:p>
            <a:pPr lvl="1">
              <a:spcBef>
                <a:spcPts val="1000"/>
              </a:spcBef>
              <a:defRPr/>
            </a:pPr>
            <a:r>
              <a:rPr lang="en-US" sz="2900" dirty="0">
                <a:solidFill>
                  <a:schemeClr val="bg1"/>
                </a:solidFill>
                <a:latin typeface="Century Gothic" panose="020B0502020202020204" pitchFamily="34" charset="0"/>
              </a:rPr>
              <a:t>When vaporized into gas, all of these liquefied gases increase many hundreds of times in volume.</a:t>
            </a:r>
          </a:p>
          <a:p>
            <a:pPr lvl="2">
              <a:spcBef>
                <a:spcPts val="1000"/>
              </a:spcBef>
              <a:defRPr/>
            </a:pPr>
            <a:r>
              <a:rPr lang="en-US" sz="2500" dirty="0">
                <a:solidFill>
                  <a:schemeClr val="bg1"/>
                </a:solidFill>
                <a:latin typeface="Century Gothic" panose="020B0502020202020204" pitchFamily="34" charset="0"/>
              </a:rPr>
              <a:t>Breathing in a pure inert gas environment for 5 to 10 seconds is sufficient to lose </a:t>
            </a:r>
            <a:r>
              <a:rPr lang="en-US" sz="2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consciousness. </a:t>
            </a:r>
            <a:endParaRPr lang="en-US" sz="25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2">
              <a:spcBef>
                <a:spcPts val="1000"/>
              </a:spcBef>
              <a:defRPr/>
            </a:pPr>
            <a:r>
              <a:rPr lang="en-US" sz="2500" dirty="0">
                <a:solidFill>
                  <a:schemeClr val="bg1"/>
                </a:solidFill>
                <a:latin typeface="Century Gothic" panose="020B0502020202020204" pitchFamily="34" charset="0"/>
              </a:rPr>
              <a:t>Longer periods of time can cause asphyxiation and death</a:t>
            </a:r>
            <a:r>
              <a:rPr lang="en-US" sz="2300" dirty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</a:p>
          <a:p>
            <a:pPr lvl="1">
              <a:spcBef>
                <a:spcPts val="1000"/>
              </a:spcBef>
              <a:defRPr/>
            </a:pPr>
            <a:r>
              <a:rPr lang="en-US" sz="2900" dirty="0">
                <a:solidFill>
                  <a:schemeClr val="bg1"/>
                </a:solidFill>
                <a:latin typeface="Century Gothic" panose="020B0502020202020204" pitchFamily="34" charset="0"/>
              </a:rPr>
              <a:t>In some lab or space configurations, oxygen displacement is a serious </a:t>
            </a:r>
            <a:r>
              <a:rPr lang="en-US" sz="29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concern, </a:t>
            </a:r>
            <a:r>
              <a:rPr lang="en-US" sz="2900" dirty="0">
                <a:solidFill>
                  <a:schemeClr val="bg1"/>
                </a:solidFill>
                <a:latin typeface="Century Gothic" panose="020B0502020202020204" pitchFamily="34" charset="0"/>
              </a:rPr>
              <a:t>e</a:t>
            </a:r>
            <a:r>
              <a:rPr lang="en-US" sz="29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specially during a magnet quench.</a:t>
            </a:r>
            <a:endParaRPr lang="en-US" sz="29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2">
              <a:spcBef>
                <a:spcPts val="1000"/>
              </a:spcBef>
              <a:defRPr/>
            </a:pPr>
            <a:r>
              <a:rPr lang="en-US" sz="2500" dirty="0">
                <a:solidFill>
                  <a:schemeClr val="bg1"/>
                </a:solidFill>
                <a:latin typeface="Century Gothic" panose="020B0502020202020204" pitchFamily="34" charset="0"/>
              </a:rPr>
              <a:t>Always store liquefied </a:t>
            </a:r>
            <a:r>
              <a:rPr lang="en-US" sz="2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gas in </a:t>
            </a:r>
            <a:r>
              <a:rPr lang="en-US" sz="2500" dirty="0">
                <a:solidFill>
                  <a:schemeClr val="bg1"/>
                </a:solidFill>
                <a:latin typeface="Century Gothic" panose="020B0502020202020204" pitchFamily="34" charset="0"/>
              </a:rPr>
              <a:t>well ventilated areas.</a:t>
            </a:r>
          </a:p>
          <a:p>
            <a:pPr lvl="2">
              <a:spcBef>
                <a:spcPts val="1000"/>
              </a:spcBef>
              <a:defRPr/>
            </a:pPr>
            <a:r>
              <a:rPr lang="en-US" sz="2500" dirty="0">
                <a:solidFill>
                  <a:schemeClr val="bg1"/>
                </a:solidFill>
                <a:latin typeface="Century Gothic" panose="020B0502020202020204" pitchFamily="34" charset="0"/>
              </a:rPr>
              <a:t>Oxygen monitoring may be </a:t>
            </a:r>
            <a:r>
              <a:rPr lang="en-US" sz="2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required. </a:t>
            </a:r>
            <a:r>
              <a:rPr lang="en-US" sz="2500" dirty="0">
                <a:solidFill>
                  <a:schemeClr val="bg1"/>
                </a:solidFill>
                <a:latin typeface="Century Gothic" panose="020B0502020202020204" pitchFamily="34" charset="0"/>
              </a:rPr>
              <a:t>Contact EH&amp;S for assistance.</a:t>
            </a:r>
            <a:endParaRPr lang="en-US" sz="25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914400" lvl="2" indent="0">
              <a:spcBef>
                <a:spcPts val="1000"/>
              </a:spcBef>
              <a:buNone/>
              <a:defRPr/>
            </a:pPr>
            <a:endParaRPr kumimoji="0" lang="en-US" sz="25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lvl="1">
              <a:spcBef>
                <a:spcPts val="1000"/>
              </a:spcBef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425" y="1414091"/>
            <a:ext cx="3744469" cy="2217106"/>
          </a:xfrm>
          <a:prstGeom prst="rect">
            <a:avLst/>
          </a:prstGeom>
        </p:spPr>
      </p:pic>
      <p:pic>
        <p:nvPicPr>
          <p:cNvPr id="13" name="JA7hzSBjM-Y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141425" y="3972860"/>
            <a:ext cx="3744469" cy="210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423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32B1A-D252-6946-B849-0A271A80B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219839"/>
            <a:ext cx="6359236" cy="403728"/>
          </a:xfrm>
        </p:spPr>
        <p:txBody>
          <a:bodyPr>
            <a:noAutofit/>
          </a:bodyPr>
          <a:lstStyle/>
          <a:p>
            <a:r>
              <a:rPr lang="en-US" sz="2400" b="0" cap="all" dirty="0">
                <a:solidFill>
                  <a:srgbClr val="B1810B"/>
                </a:solidFill>
              </a:rPr>
              <a:t>Magnetic field safety</a:t>
            </a:r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E257D1-9494-204D-B488-30174245C0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UCSB EH&amp;S Radiation Safety Office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28650" y="1130626"/>
            <a:ext cx="6332855" cy="4623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Impac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Worker Responsibilities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28650" y="2457061"/>
            <a:ext cx="6332855" cy="294489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Performs a safety screening before entering an area in excess of 5 gauss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Promptly reports any actual or suspected injury to the supervisor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Informs the supervisor and the Radiation Safety Office of any safety concerns.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37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32B1A-D252-6946-B849-0A271A80B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219839"/>
            <a:ext cx="6359236" cy="403728"/>
          </a:xfrm>
        </p:spPr>
        <p:txBody>
          <a:bodyPr>
            <a:noAutofit/>
          </a:bodyPr>
          <a:lstStyle/>
          <a:p>
            <a:r>
              <a:rPr lang="en-US" sz="2400" b="0" cap="all" dirty="0">
                <a:solidFill>
                  <a:srgbClr val="B1810B"/>
                </a:solidFill>
              </a:rPr>
              <a:t>Magnetic field safety</a:t>
            </a:r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E257D1-9494-204D-B488-30174245C0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UCSB EH&amp;S Radiation Safety Office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8650" y="1052675"/>
            <a:ext cx="7060623" cy="4623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Impac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Supervisor responsibilities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8650" y="2067168"/>
            <a:ext cx="6811241" cy="36935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Ensure that workers have completed the magnetic field safety training before giving access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Ensure that workers obtain medical care following an actual or suspected injury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Contact the Radiation Safety Office if: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Changes have been made to the facility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The magnetic field producing device is moved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If a magnetic field producing device is acquired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If an actual or suspected injury occurs</a:t>
            </a:r>
          </a:p>
        </p:txBody>
      </p:sp>
    </p:spTree>
    <p:extLst>
      <p:ext uri="{BB962C8B-B14F-4D97-AF65-F5344CB8AC3E}">
        <p14:creationId xmlns:p14="http://schemas.microsoft.com/office/powerpoint/2010/main" val="416795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32B1A-D252-6946-B849-0A271A80B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219839"/>
            <a:ext cx="6359236" cy="403728"/>
          </a:xfrm>
        </p:spPr>
        <p:txBody>
          <a:bodyPr>
            <a:noAutofit/>
          </a:bodyPr>
          <a:lstStyle/>
          <a:p>
            <a:r>
              <a:rPr lang="en-US" sz="2400" b="0" cap="all" dirty="0">
                <a:solidFill>
                  <a:srgbClr val="B1810B"/>
                </a:solidFill>
              </a:rPr>
              <a:t>Magnetic field safety</a:t>
            </a:r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E257D1-9494-204D-B488-30174245C0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UCSB EH&amp;S Radiation Safety Office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8650" y="1241550"/>
            <a:ext cx="8710083" cy="4623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Impac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Radiation safety office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28650" y="2160661"/>
            <a:ext cx="6332855" cy="36770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Magnetic Field Safety at UCSB is managed by the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 Radiation Safety Office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The Radiation Safety Office does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Performs hazard analysis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Recommends and implements safety controls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Provides safety training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Performs safety inspections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Performs accident investigation and implements corrective actions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55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32B1A-D252-6946-B849-0A271A80B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231402"/>
            <a:ext cx="6213563" cy="403728"/>
          </a:xfrm>
        </p:spPr>
        <p:txBody>
          <a:bodyPr>
            <a:noAutofit/>
          </a:bodyPr>
          <a:lstStyle/>
          <a:p>
            <a:r>
              <a:rPr lang="en-US" sz="2400" b="0" cap="all" dirty="0">
                <a:solidFill>
                  <a:srgbClr val="B1810B"/>
                </a:solidFill>
              </a:rPr>
              <a:t>Magnetic field safety</a:t>
            </a:r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E257D1-9494-204D-B488-30174245C0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7238" y="6455664"/>
            <a:ext cx="4303861" cy="256742"/>
          </a:xfrm>
        </p:spPr>
        <p:txBody>
          <a:bodyPr/>
          <a:lstStyle/>
          <a:p>
            <a:r>
              <a:rPr lang="en-US" dirty="0" smtClean="0"/>
              <a:t>UCSB EH&amp;S Radiation Safety Office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28650" y="1209157"/>
            <a:ext cx="7742265" cy="4623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Impac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scope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28651" y="1975032"/>
            <a:ext cx="5248447" cy="34442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This </a:t>
            </a: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training 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applies to all users of devices and equipment designed to generate magnetic fields, both static and time varying. </a:t>
            </a:r>
            <a:endParaRPr lang="en-US" sz="20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lvl="0" indent="0">
              <a:buNone/>
              <a:defRPr/>
            </a:pP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Some common examples include:</a:t>
            </a:r>
          </a:p>
          <a:p>
            <a:pPr lvl="0">
              <a:defRPr/>
            </a:pP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MRI 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(magnetic resonance </a:t>
            </a: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imaging)</a:t>
            </a:r>
          </a:p>
          <a:p>
            <a:pPr lvl="0">
              <a:defRPr/>
            </a:pP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NMR (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Nuclear magnetic </a:t>
            </a: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resonance) </a:t>
            </a:r>
          </a:p>
          <a:p>
            <a:pPr lvl="0">
              <a:defRPr/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P</a:t>
            </a: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article accelerators</a:t>
            </a:r>
          </a:p>
          <a:p>
            <a:pPr lvl="0">
              <a:defRPr/>
            </a:pP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Degaussers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239" y="2186912"/>
            <a:ext cx="1416826" cy="25472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801" y="345095"/>
            <a:ext cx="2584672" cy="17281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161" y="2186912"/>
            <a:ext cx="2060728" cy="30910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531" y="4870234"/>
            <a:ext cx="2451416" cy="149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9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32B1A-D252-6946-B849-0A271A80B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219839"/>
            <a:ext cx="6359236" cy="403728"/>
          </a:xfrm>
        </p:spPr>
        <p:txBody>
          <a:bodyPr>
            <a:noAutofit/>
          </a:bodyPr>
          <a:lstStyle/>
          <a:p>
            <a:r>
              <a:rPr lang="en-US" sz="2400" b="0" cap="all" dirty="0">
                <a:solidFill>
                  <a:srgbClr val="B1810B"/>
                </a:solidFill>
              </a:rPr>
              <a:t>Magnetic field safety</a:t>
            </a:r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E257D1-9494-204D-B488-30174245C0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UCSB EH&amp;S Radiation Safety Office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8650" y="938395"/>
            <a:ext cx="6332855" cy="4623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Impac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Injury response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8650" y="1857505"/>
            <a:ext cx="6332855" cy="4510043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If an actual or suspected injury occurs: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Do not move person unless further injury is likely.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For emergencies, call 911 (9-911 if on-campus)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Inform the Radiation Safety Office (x7255) as soon as possible.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Submit a 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hlinkClick r:id="rId2"/>
              </a:rPr>
              <a:t>Employee</a:t>
            </a:r>
            <a:r>
              <a:rPr kumimoji="0" lang="en-US" sz="17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hlinkClick r:id="rId2"/>
              </a:rPr>
              <a:t> First Report (EFR) 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form. See 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hlinkClick r:id="rId3"/>
              </a:rPr>
              <a:t>Worker’s Compensation Program Website 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or contact</a:t>
            </a:r>
            <a:r>
              <a:rPr kumimoji="0" lang="en-US" sz="17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 805-893-3145 for more information.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Submit a Employer</a:t>
            </a:r>
            <a:r>
              <a:rPr kumimoji="0" lang="en-US" sz="17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 Investigation  (</a:t>
            </a:r>
            <a:r>
              <a:rPr kumimoji="0" lang="en-US" sz="17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hlinkClick r:id="rId2"/>
              </a:rPr>
              <a:t>See EFR Tutorial</a:t>
            </a:r>
            <a:r>
              <a:rPr kumimoji="0" lang="en-US" sz="17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)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7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Do not use the magnetic field producing device until the Radiation Safety Office has evaluated the incident and corrective actions have been taken. 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39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32B1A-D252-6946-B849-0A271A80B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219839"/>
            <a:ext cx="6359236" cy="403728"/>
          </a:xfrm>
        </p:spPr>
        <p:txBody>
          <a:bodyPr>
            <a:noAutofit/>
          </a:bodyPr>
          <a:lstStyle/>
          <a:p>
            <a:r>
              <a:rPr lang="en-US" sz="2400" b="0" cap="all" dirty="0">
                <a:solidFill>
                  <a:srgbClr val="B1810B"/>
                </a:solidFill>
              </a:rPr>
              <a:t>Magnetic field safety</a:t>
            </a:r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E257D1-9494-204D-B488-30174245C0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UCSB EH&amp;S Radiation Safety Office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8650" y="938395"/>
            <a:ext cx="6332855" cy="4623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Impac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Near miss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45028" y="1990030"/>
            <a:ext cx="6332855" cy="4246298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OHSA defines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 a near miss as “an unplanned event that did not result in injury, illness or damage – but had the potential to do so.” A near miss is also referred to as a “close call” or “good catch.”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noProof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UCSB employees and students may use </a:t>
            </a:r>
            <a:r>
              <a:rPr lang="en-US" sz="2000" noProof="0" dirty="0" smtClean="0">
                <a:solidFill>
                  <a:schemeClr val="bg1"/>
                </a:solidFill>
                <a:latin typeface="Century Gothic" panose="020B0502020202020204" pitchFamily="34" charset="0"/>
                <a:hlinkClick r:id="rId2"/>
              </a:rPr>
              <a:t>this form </a:t>
            </a:r>
            <a:r>
              <a:rPr lang="en-US" sz="2000" noProof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to report a near miss to EH&amp;S.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EH&amp;S</a:t>
            </a:r>
            <a:r>
              <a:rPr kumimoji="0" lang="en-US" sz="2000" b="0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 will follow up to determine what corrective actions may be required to prevent a future recurrence.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aseline="0" noProof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Reports may be submitted anonymously if desired.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Employees are advised that it would be </a:t>
            </a:r>
            <a:r>
              <a:rPr kumimoji="0" lang="en-US" sz="2000" b="1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illegal</a:t>
            </a:r>
            <a:r>
              <a:rPr kumimoji="0" lang="en-US" sz="2000" b="0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 for an employer to take any action against an employee in reprisal for exercising their rights to report safety issues.</a:t>
            </a: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455" y="631912"/>
            <a:ext cx="5194588" cy="8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7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32B1A-D252-6946-B849-0A271A80B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219839"/>
            <a:ext cx="6359236" cy="403728"/>
          </a:xfrm>
        </p:spPr>
        <p:txBody>
          <a:bodyPr>
            <a:noAutofit/>
          </a:bodyPr>
          <a:lstStyle/>
          <a:p>
            <a:r>
              <a:rPr lang="en-US" sz="2400" b="0" cap="all" dirty="0">
                <a:solidFill>
                  <a:srgbClr val="B1810B"/>
                </a:solidFill>
              </a:rPr>
              <a:t>Magnetic field safety</a:t>
            </a:r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E257D1-9494-204D-B488-30174245C0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UCSB EH&amp;S Radiation Safety Office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8650" y="938395"/>
            <a:ext cx="6332855" cy="4623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Impac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quiz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8650" y="1857505"/>
            <a:ext cx="6332855" cy="451004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A misplaced or unrestrained metallic object inside of a strong magnetic field can act as a projectile moving exponentially faster towards a magnet.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	a. True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	b. False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2.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 People with implanted medical devices, such as a pacemaker, should NOT cross the 5 gauss line because it could interfere with the device’s operation.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	a. True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000" baseline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	b. False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000" baseline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52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32B1A-D252-6946-B849-0A271A80B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219839"/>
            <a:ext cx="6359236" cy="403728"/>
          </a:xfrm>
        </p:spPr>
        <p:txBody>
          <a:bodyPr>
            <a:noAutofit/>
          </a:bodyPr>
          <a:lstStyle/>
          <a:p>
            <a:r>
              <a:rPr lang="en-US" sz="2400" b="0" cap="all" dirty="0">
                <a:solidFill>
                  <a:srgbClr val="B1810B"/>
                </a:solidFill>
              </a:rPr>
              <a:t>Magnetic field safety</a:t>
            </a:r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E257D1-9494-204D-B488-30174245C0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UCSB EH&amp;S Radiation Safety Office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8650" y="938395"/>
            <a:ext cx="6332855" cy="4623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Impac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quiz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55031" y="1673196"/>
            <a:ext cx="7471538" cy="451004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3. Locking the lab door to p</a:t>
            </a:r>
            <a:r>
              <a:rPr lang="en-US" sz="20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revent </a:t>
            </a:r>
            <a:r>
              <a:rPr lang="en-US" sz="2000" dirty="0">
                <a:solidFill>
                  <a:srgbClr val="FFFFFF"/>
                </a:solidFill>
                <a:latin typeface="Century Gothic" panose="020B0502020202020204" pitchFamily="34" charset="0"/>
              </a:rPr>
              <a:t>access to magnetic fields in excess of 5 Gauss </a:t>
            </a:r>
            <a:r>
              <a:rPr lang="en-US" sz="20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is considered which type of safety control?</a:t>
            </a:r>
          </a:p>
          <a:p>
            <a:pPr marL="0" lvl="0" indent="0">
              <a:buNone/>
            </a:pPr>
            <a:r>
              <a:rPr lang="en-US" sz="2000" dirty="0">
                <a:solidFill>
                  <a:srgbClr val="FFFFFF"/>
                </a:solidFill>
                <a:latin typeface="Century Gothic" panose="020B0502020202020204" pitchFamily="34" charset="0"/>
              </a:rPr>
              <a:t>	</a:t>
            </a:r>
            <a:r>
              <a:rPr lang="en-US" sz="20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a. Administrative Control</a:t>
            </a:r>
          </a:p>
          <a:p>
            <a:pPr marL="0" lvl="0" indent="0">
              <a:buNone/>
            </a:pPr>
            <a:r>
              <a:rPr lang="en-US" sz="20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	b. Engineering Control </a:t>
            </a:r>
            <a:endParaRPr lang="en-US" sz="2000" b="1" u="sng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Requiring all individuals, before 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entering an area in excess of 5 </a:t>
            </a: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Gauss, to ensure they are free of any 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medical implants capable of being affected by magnetic fields, or ferromagnetic items (e.g. tools, keys, jewelry, equipment, etc.) </a:t>
            </a: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is an example of which type of safety control?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	a. Administrative Control </a:t>
            </a:r>
            <a:endParaRPr lang="en-US" sz="2000" b="1" u="sng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	b. Engineering Control </a:t>
            </a: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000" baseline="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000" baseline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24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32B1A-D252-6946-B849-0A271A80B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219839"/>
            <a:ext cx="6359236" cy="403728"/>
          </a:xfrm>
        </p:spPr>
        <p:txBody>
          <a:bodyPr>
            <a:noAutofit/>
          </a:bodyPr>
          <a:lstStyle/>
          <a:p>
            <a:r>
              <a:rPr lang="en-US" sz="2400" b="0" cap="all" dirty="0">
                <a:solidFill>
                  <a:srgbClr val="B1810B"/>
                </a:solidFill>
              </a:rPr>
              <a:t>Magnetic field safety</a:t>
            </a:r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E257D1-9494-204D-B488-30174245C0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UCSB EH&amp;S Radiation Safety Office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8650" y="938395"/>
            <a:ext cx="6332855" cy="4623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Impac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quiz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55031" y="1673196"/>
            <a:ext cx="7471538" cy="4510043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5. When should the Radiation Safety Office be contacted?</a:t>
            </a:r>
          </a:p>
          <a:p>
            <a:pPr marL="0" lvl="0" indent="0">
              <a:buNone/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a. When a magnetic field producing device is 	acquired</a:t>
            </a:r>
          </a:p>
          <a:p>
            <a:pPr marL="0" lvl="0" indent="0">
              <a:buNone/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b. Changes have been made to the facility or 	magnetic field producing device is moved</a:t>
            </a:r>
          </a:p>
          <a:p>
            <a:pPr marL="0" lvl="0" indent="0">
              <a:buNone/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c. An actual or suspected injury occurs</a:t>
            </a:r>
          </a:p>
          <a:p>
            <a:pPr marL="0" lvl="0" indent="0">
              <a:buNone/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d. All the above 					</a:t>
            </a:r>
          </a:p>
          <a:p>
            <a:pPr marL="0" lv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6. What additional hazard is associated with time-varying magnetic fields rather than static fields?</a:t>
            </a:r>
          </a:p>
          <a:p>
            <a:pPr marL="0" lvl="0" indent="0">
              <a:buNone/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a. Risk of blindness</a:t>
            </a:r>
          </a:p>
          <a:p>
            <a:pPr marL="0" lv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	b. Damage to credit cards</a:t>
            </a:r>
          </a:p>
          <a:p>
            <a:pPr marL="0" lvl="0" indent="0">
              <a:buNone/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c. Induced 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e</a:t>
            </a: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lectrical currents </a:t>
            </a:r>
          </a:p>
          <a:p>
            <a:pPr marL="0" lvl="0" indent="0">
              <a:buNone/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d. Cancer</a:t>
            </a: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000" baseline="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000" baseline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28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32B1A-D252-6946-B849-0A271A80B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219839"/>
            <a:ext cx="6359236" cy="403728"/>
          </a:xfrm>
        </p:spPr>
        <p:txBody>
          <a:bodyPr>
            <a:noAutofit/>
          </a:bodyPr>
          <a:lstStyle/>
          <a:p>
            <a:r>
              <a:rPr lang="en-US" sz="2400" b="0" cap="all" dirty="0">
                <a:solidFill>
                  <a:srgbClr val="B1810B"/>
                </a:solidFill>
              </a:rPr>
              <a:t>Magnetic field safety</a:t>
            </a:r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E257D1-9494-204D-B488-30174245C0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UCSB EH&amp;S Radiation Safety Office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8650" y="938395"/>
            <a:ext cx="6332855" cy="4623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Impac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quiz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55031" y="1673196"/>
            <a:ext cx="7471538" cy="4510043"/>
          </a:xfrm>
          <a:prstGeom prst="rect">
            <a:avLst/>
          </a:prstGeom>
        </p:spPr>
        <p:txBody>
          <a:bodyPr vert="horz" lIns="0" tIns="0" rIns="0" bIns="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7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 What is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the 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highest </a:t>
            </a:r>
            <a:r>
              <a:rPr lang="en-US" sz="3200" b="1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STATIC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magnetic field exposure allowable for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implanted cardiac 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pacemakers and the general public?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	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a. 1 gauss (0.1 </a:t>
            </a:r>
            <a:r>
              <a:rPr lang="en-US" sz="32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mT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	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b. 5 gauss (0.5 </a:t>
            </a:r>
            <a:r>
              <a:rPr lang="en-US" sz="32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mT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) </a:t>
            </a:r>
            <a:endParaRPr lang="en-US" sz="3200" b="1" u="sng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	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c. 10 gauss (1.0 </a:t>
            </a:r>
            <a:r>
              <a:rPr lang="en-US" sz="32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mT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	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d. 50 gauss (5.0 </a:t>
            </a:r>
            <a:r>
              <a:rPr lang="en-US" sz="32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mT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8.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What is the highest </a:t>
            </a:r>
            <a:r>
              <a:rPr lang="en-US" sz="3200" b="1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50/60 Hz</a:t>
            </a:r>
            <a:r>
              <a:rPr lang="en-US" sz="3200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magnetic field exposure allowable for implanted cardiac pacemakers and the general public?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	a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. 1 gauss (0.1 </a:t>
            </a:r>
            <a:r>
              <a:rPr lang="en-US" sz="32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mT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n-US" sz="3200" b="1" u="sng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	b. 5 gauss (0.5 </a:t>
            </a:r>
            <a:r>
              <a:rPr lang="en-US" sz="32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mT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) 	</a:t>
            </a:r>
            <a:endParaRPr lang="en-US" sz="32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	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. 10 gauss (1.0 </a:t>
            </a:r>
            <a:r>
              <a:rPr lang="en-US" sz="32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mT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	d. 50 gauss (5.0 </a:t>
            </a:r>
            <a:r>
              <a:rPr lang="en-US" sz="32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mT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lvl="0" indent="0">
              <a:buNone/>
            </a:pPr>
            <a:endParaRPr lang="en-US" sz="20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lvl="0" indent="0">
              <a:buNone/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				</a:t>
            </a:r>
            <a:endParaRPr lang="en-US" sz="2000" baseline="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000" baseline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1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32B1A-D252-6946-B849-0A271A80B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219839"/>
            <a:ext cx="6359236" cy="403728"/>
          </a:xfrm>
        </p:spPr>
        <p:txBody>
          <a:bodyPr>
            <a:noAutofit/>
          </a:bodyPr>
          <a:lstStyle/>
          <a:p>
            <a:r>
              <a:rPr lang="en-US" sz="2400" b="0" cap="all" dirty="0">
                <a:solidFill>
                  <a:srgbClr val="B1810B"/>
                </a:solidFill>
              </a:rPr>
              <a:t>Magnetic field safety</a:t>
            </a:r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E257D1-9494-204D-B488-30174245C0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UCSB EH&amp;S Radiation Safety Office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8650" y="938395"/>
            <a:ext cx="6332855" cy="4623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Impac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quiz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55031" y="1673196"/>
            <a:ext cx="7471538" cy="4510043"/>
          </a:xfrm>
          <a:prstGeom prst="rect">
            <a:avLst/>
          </a:prstGeom>
        </p:spPr>
        <p:txBody>
          <a:bodyPr vert="horz" lIns="0" tIns="0" rIns="0" bIns="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9. </a:t>
            </a:r>
            <a:r>
              <a:rPr lang="en-US" sz="6200" dirty="0">
                <a:solidFill>
                  <a:schemeClr val="bg1"/>
                </a:solidFill>
                <a:latin typeface="Century Gothic" panose="020B0502020202020204" pitchFamily="34" charset="0"/>
              </a:rPr>
              <a:t>When handling </a:t>
            </a:r>
            <a:r>
              <a:rPr lang="en-US" sz="6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cryogenic </a:t>
            </a:r>
            <a:r>
              <a:rPr lang="en-US" sz="6200" dirty="0">
                <a:solidFill>
                  <a:schemeClr val="bg1"/>
                </a:solidFill>
                <a:latin typeface="Century Gothic" panose="020B0502020202020204" pitchFamily="34" charset="0"/>
              </a:rPr>
              <a:t>materials </a:t>
            </a:r>
            <a:r>
              <a:rPr lang="en-US" sz="6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which items of proper </a:t>
            </a:r>
            <a:r>
              <a:rPr lang="en-US" sz="6200" dirty="0">
                <a:solidFill>
                  <a:schemeClr val="bg1"/>
                </a:solidFill>
                <a:latin typeface="Century Gothic" panose="020B0502020202020204" pitchFamily="34" charset="0"/>
              </a:rPr>
              <a:t>personal protective equipment (PPE</a:t>
            </a:r>
            <a:r>
              <a:rPr lang="en-US" sz="6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) should be worn?</a:t>
            </a:r>
          </a:p>
          <a:p>
            <a:pPr marL="1257300" lvl="2" indent="-342900">
              <a:spcBef>
                <a:spcPts val="1000"/>
              </a:spcBef>
              <a:buAutoNum type="alphaLcPeriod"/>
              <a:defRPr/>
            </a:pPr>
            <a:r>
              <a:rPr lang="en-US" sz="49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Face </a:t>
            </a:r>
            <a:r>
              <a:rPr lang="en-US" sz="4900" dirty="0">
                <a:solidFill>
                  <a:schemeClr val="bg1"/>
                </a:solidFill>
                <a:latin typeface="Century Gothic" panose="020B0502020202020204" pitchFamily="34" charset="0"/>
              </a:rPr>
              <a:t>shield, safety glasses or </a:t>
            </a:r>
            <a:r>
              <a:rPr lang="en-US" sz="49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goggles.</a:t>
            </a:r>
          </a:p>
          <a:p>
            <a:pPr marL="1257300" lvl="2" indent="-342900">
              <a:spcBef>
                <a:spcPts val="1000"/>
              </a:spcBef>
              <a:buAutoNum type="alphaLcPeriod"/>
              <a:defRPr/>
            </a:pPr>
            <a:r>
              <a:rPr lang="en-US" sz="49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Cryogenic gloves.</a:t>
            </a:r>
          </a:p>
          <a:p>
            <a:pPr marL="1257300" lvl="2" indent="-342900">
              <a:spcBef>
                <a:spcPts val="1000"/>
              </a:spcBef>
              <a:buAutoNum type="alphaLcPeriod"/>
              <a:defRPr/>
            </a:pPr>
            <a:r>
              <a:rPr lang="en-US" sz="49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Body protection.</a:t>
            </a:r>
          </a:p>
          <a:p>
            <a:pPr marL="1257300" lvl="2" indent="-342900">
              <a:spcBef>
                <a:spcPts val="1000"/>
              </a:spcBef>
              <a:buAutoNum type="alphaLcPeriod"/>
              <a:defRPr/>
            </a:pPr>
            <a:r>
              <a:rPr lang="en-US" sz="49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All of the above. </a:t>
            </a:r>
            <a:endParaRPr lang="en-US" sz="4900" b="1" u="sng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32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6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10. When using liquefied gases, what can be done to prevent O2 displacement?</a:t>
            </a:r>
            <a:endParaRPr lang="en-US" sz="6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49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	a</a:t>
            </a:r>
            <a:r>
              <a:rPr lang="en-US" sz="4900" dirty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  <a:r>
              <a:rPr lang="en-US" sz="49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Use and store materials in well ventilated area.</a:t>
            </a:r>
            <a:endParaRPr lang="en-US" sz="4900" b="1" u="sng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4900" dirty="0">
                <a:solidFill>
                  <a:schemeClr val="bg1"/>
                </a:solidFill>
                <a:latin typeface="Century Gothic" panose="020B0502020202020204" pitchFamily="34" charset="0"/>
              </a:rPr>
              <a:t>	b. </a:t>
            </a:r>
            <a:r>
              <a:rPr lang="en-US" sz="49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Always have an emergency exit.</a:t>
            </a:r>
            <a:r>
              <a:rPr lang="en-US" sz="4900" dirty="0">
                <a:solidFill>
                  <a:schemeClr val="bg1"/>
                </a:solidFill>
                <a:latin typeface="Century Gothic" panose="020B0502020202020204" pitchFamily="34" charset="0"/>
              </a:rPr>
              <a:t>	</a:t>
            </a:r>
            <a:endParaRPr lang="en-US" sz="49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4900" dirty="0">
                <a:solidFill>
                  <a:schemeClr val="bg1"/>
                </a:solidFill>
                <a:latin typeface="Century Gothic" panose="020B0502020202020204" pitchFamily="34" charset="0"/>
              </a:rPr>
              <a:t>	</a:t>
            </a:r>
            <a:r>
              <a:rPr lang="en-US" sz="49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</a:t>
            </a:r>
            <a:r>
              <a:rPr lang="en-US" sz="4900" dirty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  <a:r>
              <a:rPr lang="en-US" sz="49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Install oxygen monitors.</a:t>
            </a:r>
            <a:endParaRPr lang="en-US" sz="49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4900" dirty="0">
                <a:solidFill>
                  <a:schemeClr val="bg1"/>
                </a:solidFill>
                <a:latin typeface="Century Gothic" panose="020B0502020202020204" pitchFamily="34" charset="0"/>
              </a:rPr>
              <a:t>	d. B</a:t>
            </a:r>
            <a:r>
              <a:rPr lang="en-US" sz="49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oth a and c</a:t>
            </a:r>
            <a:r>
              <a:rPr lang="en-US" sz="4900" smtClean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  <a:endParaRPr lang="en-US" sz="4900" b="1" u="sng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lvl="0" indent="0">
              <a:buNone/>
            </a:pPr>
            <a:endParaRPr lang="en-US" sz="20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lvl="0" indent="0">
              <a:buNone/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				</a:t>
            </a:r>
            <a:endParaRPr lang="en-US" sz="2000" baseline="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000" baseline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31" y="6198145"/>
            <a:ext cx="1895475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3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32B1A-D252-6946-B849-0A271A80B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231402"/>
            <a:ext cx="6213563" cy="403728"/>
          </a:xfrm>
        </p:spPr>
        <p:txBody>
          <a:bodyPr>
            <a:noAutofit/>
          </a:bodyPr>
          <a:lstStyle/>
          <a:p>
            <a:r>
              <a:rPr lang="en-US" sz="2400" b="0" cap="all" dirty="0">
                <a:solidFill>
                  <a:srgbClr val="B1810B"/>
                </a:solidFill>
              </a:rPr>
              <a:t>Magnetic field safety</a:t>
            </a:r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E257D1-9494-204D-B488-30174245C0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7238" y="6455664"/>
            <a:ext cx="4303861" cy="256742"/>
          </a:xfrm>
        </p:spPr>
        <p:txBody>
          <a:bodyPr/>
          <a:lstStyle/>
          <a:p>
            <a:r>
              <a:rPr lang="en-US" dirty="0" smtClean="0"/>
              <a:t>UCSB EH&amp;S Radiation Safety Office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28650" y="1209157"/>
            <a:ext cx="7742265" cy="4623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Impac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Definitions &amp; conversions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28650" y="1858654"/>
            <a:ext cx="7434694" cy="33284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 Field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: Magnetic field strength, measured in amps per meter (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A/m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) 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 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Field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: Magnetic flux </a:t>
            </a: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density. 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This quantity is considered the better measure of health hazards than the H field. The units are tesla (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) and gauss (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</a:t>
            </a: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 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Field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: Electric field strength, measured in volts per meter (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V/m</a:t>
            </a: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) </a:t>
            </a:r>
            <a:endParaRPr lang="en-US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_________________________________________________________________________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44782" y="4650671"/>
            <a:ext cx="5248447" cy="15371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 </a:t>
            </a:r>
            <a:r>
              <a:rPr lang="el-GR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μ</a:t>
            </a:r>
            <a:r>
              <a:rPr lang="en-US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T = 0.7958 A/m </a:t>
            </a:r>
          </a:p>
          <a:p>
            <a:r>
              <a:rPr lang="en-US" sz="2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 </a:t>
            </a:r>
            <a:r>
              <a:rPr lang="en-US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A/m = 1.257 </a:t>
            </a:r>
            <a:r>
              <a:rPr lang="el-GR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μ</a:t>
            </a:r>
            <a:r>
              <a:rPr lang="en-US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T </a:t>
            </a:r>
          </a:p>
          <a:p>
            <a:r>
              <a:rPr lang="de-DE" sz="2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 </a:t>
            </a:r>
            <a:r>
              <a:rPr lang="de-DE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T = 10,000 gauss = 1 weber/m</a:t>
            </a:r>
            <a:r>
              <a:rPr lang="de-DE" sz="22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r>
              <a:rPr lang="de-DE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32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32B1A-D252-6946-B849-0A271A80B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231402"/>
            <a:ext cx="6213563" cy="403728"/>
          </a:xfrm>
        </p:spPr>
        <p:txBody>
          <a:bodyPr>
            <a:noAutofit/>
          </a:bodyPr>
          <a:lstStyle/>
          <a:p>
            <a:r>
              <a:rPr lang="en-US" sz="2400" b="0" cap="all" dirty="0">
                <a:solidFill>
                  <a:srgbClr val="B1810B"/>
                </a:solidFill>
              </a:rPr>
              <a:t>Magnetic field safety</a:t>
            </a:r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E257D1-9494-204D-B488-30174245C0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7238" y="6455664"/>
            <a:ext cx="4303861" cy="256742"/>
          </a:xfrm>
        </p:spPr>
        <p:txBody>
          <a:bodyPr/>
          <a:lstStyle/>
          <a:p>
            <a:r>
              <a:rPr lang="en-US" dirty="0" smtClean="0"/>
              <a:t>UCSB EH&amp;S Radiation Safety Office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28650" y="1209157"/>
            <a:ext cx="7742265" cy="4623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Impac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Magnetic Field Characteristics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28651" y="1975031"/>
            <a:ext cx="8143456" cy="2307637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Magnetic fields: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Are produced by electric currents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Cannot be detected by natural senses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Measured in units of tesla (T) or gauss (G)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1 T = 10,000 G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Decreases in strength with distance from the device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Are usually continuously being produced by the device, even when not in operation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697" y="4488873"/>
            <a:ext cx="5508244" cy="139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8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32B1A-D252-6946-B849-0A271A80B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219839"/>
            <a:ext cx="6359236" cy="403728"/>
          </a:xfrm>
        </p:spPr>
        <p:txBody>
          <a:bodyPr>
            <a:noAutofit/>
          </a:bodyPr>
          <a:lstStyle/>
          <a:p>
            <a:r>
              <a:rPr lang="en-US" sz="2400" b="0" cap="all" dirty="0">
                <a:solidFill>
                  <a:srgbClr val="B1810B"/>
                </a:solidFill>
              </a:rPr>
              <a:t>Magnetic field safety</a:t>
            </a:r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E257D1-9494-204D-B488-30174245C0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UCSB EH&amp;S Radiation Safety Office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28650" y="973737"/>
            <a:ext cx="7941772" cy="4623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Impac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Health &amp;  Safety concerns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u="sng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Physical effects: static and time varying fields</a:t>
            </a:r>
            <a:r>
              <a:rPr kumimoji="0" lang="en-US" sz="2400" i="0" u="sng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endParaRPr kumimoji="0" lang="en-US" sz="2400" i="0" u="sng" strike="sng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28650" y="2217099"/>
            <a:ext cx="5577417" cy="3884443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Magnetic fields can interfere with the operation of medical implants (e.g. pacemakers, etc.), resulting in serious injury or death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Magnetic fields can also exert forces on ferromagnetic medical implants (e.g. aneurysm clips, bone plates and screws, etc.), resulting in serious injury or death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Magnetic fields can also exert forces on ferromagnetic tools, jewelry and objects, creating dangerous projectiles that can result in serious injury or death, and can damage expensive equipment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067" y="2095587"/>
            <a:ext cx="2730695" cy="8055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7069953" y="2634532"/>
            <a:ext cx="1002921" cy="2730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625" y="4851510"/>
            <a:ext cx="2221576" cy="125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8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32B1A-D252-6946-B849-0A271A80B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219839"/>
            <a:ext cx="6359236" cy="403728"/>
          </a:xfrm>
        </p:spPr>
        <p:txBody>
          <a:bodyPr>
            <a:noAutofit/>
          </a:bodyPr>
          <a:lstStyle/>
          <a:p>
            <a:r>
              <a:rPr lang="en-US" sz="2400" b="0" cap="all" dirty="0">
                <a:solidFill>
                  <a:srgbClr val="B1810B"/>
                </a:solidFill>
              </a:rPr>
              <a:t>Magnetic field safety</a:t>
            </a:r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E257D1-9494-204D-B488-30174245C0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UCSB EH&amp;S Radiation Safety Office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8650" y="1017807"/>
            <a:ext cx="8515350" cy="4623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Impac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Partial List of affected Implants</a:t>
            </a: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/>
            </a:r>
            <a:b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en-US" sz="16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(consult your physician if unsure about any implants)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346239"/>
              </p:ext>
            </p:extLst>
          </p:nvPr>
        </p:nvGraphicFramePr>
        <p:xfrm>
          <a:off x="347132" y="2336800"/>
          <a:ext cx="8475134" cy="3874135"/>
        </p:xfrm>
        <a:graphic>
          <a:graphicData uri="http://schemas.openxmlformats.org/drawingml/2006/table">
            <a:tbl>
              <a:tblPr firstRow="1" bandRow="1"/>
              <a:tblGrid>
                <a:gridCol w="3715128">
                  <a:extLst>
                    <a:ext uri="{9D8B030D-6E8A-4147-A177-3AD203B41FA5}">
                      <a16:colId xmlns:a16="http://schemas.microsoft.com/office/drawing/2014/main" val="844505440"/>
                    </a:ext>
                  </a:extLst>
                </a:gridCol>
                <a:gridCol w="2869272">
                  <a:extLst>
                    <a:ext uri="{9D8B030D-6E8A-4147-A177-3AD203B41FA5}">
                      <a16:colId xmlns:a16="http://schemas.microsoft.com/office/drawing/2014/main" val="3967914265"/>
                    </a:ext>
                  </a:extLst>
                </a:gridCol>
                <a:gridCol w="1890734">
                  <a:extLst>
                    <a:ext uri="{9D8B030D-6E8A-4147-A177-3AD203B41FA5}">
                      <a16:colId xmlns:a16="http://schemas.microsoft.com/office/drawing/2014/main" val="3456126744"/>
                    </a:ext>
                  </a:extLst>
                </a:gridCol>
              </a:tblGrid>
              <a:tr h="22509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Implanted cardiovascular defibrillator</a:t>
                      </a:r>
                      <a:endParaRPr lang="en-US" sz="13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300" kern="1200" dirty="0" smtClean="0">
                          <a:solidFill>
                            <a:schemeClr val="bg1"/>
                          </a:solidFill>
                          <a:effectLst/>
                        </a:rPr>
                        <a:t>Electronic implant or device</a:t>
                      </a:r>
                      <a:endParaRPr lang="en-US" sz="13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bg1"/>
                          </a:solidFill>
                          <a:effectLst/>
                        </a:rPr>
                        <a:t>Ear implant</a:t>
                      </a:r>
                      <a:endParaRPr lang="en-US" sz="13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665537"/>
                  </a:ext>
                </a:extLst>
              </a:tr>
              <a:tr h="21653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chemeClr val="bg1"/>
                          </a:solidFill>
                          <a:effectLst/>
                        </a:rPr>
                        <a:t>Magnetically-activated implant or device</a:t>
                      </a:r>
                      <a:endParaRPr lang="en-US" sz="13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bg1"/>
                          </a:solidFill>
                          <a:effectLst/>
                        </a:rPr>
                        <a:t>Cardiac pacemaker</a:t>
                      </a:r>
                      <a:endParaRPr lang="en-US" sz="13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bg1"/>
                          </a:solidFill>
                          <a:effectLst/>
                        </a:rPr>
                        <a:t>IV access port</a:t>
                      </a:r>
                      <a:endParaRPr lang="en-US" sz="13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4980500"/>
                  </a:ext>
                </a:extLst>
              </a:tr>
              <a:tr h="29273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300" kern="1200" dirty="0" smtClean="0">
                          <a:solidFill>
                            <a:schemeClr val="bg1"/>
                          </a:solidFill>
                          <a:effectLst/>
                        </a:rPr>
                        <a:t>Vascular access port and/or catheter</a:t>
                      </a:r>
                      <a:endParaRPr lang="en-US" sz="13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300" kern="1200" dirty="0" smtClean="0">
                          <a:solidFill>
                            <a:schemeClr val="bg1"/>
                          </a:solidFill>
                          <a:effectLst/>
                        </a:rPr>
                        <a:t>Spinal cord stimulator</a:t>
                      </a:r>
                      <a:endParaRPr lang="en-US" sz="13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300" kern="1200" dirty="0" smtClean="0">
                          <a:solidFill>
                            <a:schemeClr val="bg1"/>
                          </a:solidFill>
                          <a:effectLst/>
                        </a:rPr>
                        <a:t>Shunt</a:t>
                      </a:r>
                      <a:endParaRPr lang="en-US" sz="13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9041401"/>
                  </a:ext>
                </a:extLst>
              </a:tr>
              <a:tr h="20976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300" kern="1200" dirty="0" smtClean="0">
                          <a:solidFill>
                            <a:schemeClr val="bg1"/>
                          </a:solidFill>
                          <a:effectLst/>
                        </a:rPr>
                        <a:t>Artificial heart valve, coil, filter or stent</a:t>
                      </a:r>
                      <a:endParaRPr lang="en-US" sz="13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300" kern="1200" dirty="0" smtClean="0">
                          <a:solidFill>
                            <a:schemeClr val="bg1"/>
                          </a:solidFill>
                          <a:effectLst/>
                        </a:rPr>
                        <a:t>Internal electrodes or wires</a:t>
                      </a:r>
                      <a:endParaRPr lang="en-US" sz="13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300" kern="1200" dirty="0" smtClean="0">
                          <a:solidFill>
                            <a:schemeClr val="bg1"/>
                          </a:solidFill>
                          <a:effectLst/>
                        </a:rPr>
                        <a:t>Tissue expander</a:t>
                      </a:r>
                      <a:endParaRPr lang="en-US" sz="13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833043"/>
                  </a:ext>
                </a:extLst>
              </a:tr>
              <a:tr h="21653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300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Neurostimulator</a:t>
                      </a:r>
                      <a:r>
                        <a:rPr lang="en-US" sz="1300" kern="1200" dirty="0" smtClean="0">
                          <a:solidFill>
                            <a:schemeClr val="bg1"/>
                          </a:solidFill>
                          <a:effectLst/>
                        </a:rPr>
                        <a:t> and/or </a:t>
                      </a:r>
                      <a:r>
                        <a:rPr lang="en-US" sz="1300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Biostimulator</a:t>
                      </a:r>
                      <a:endParaRPr lang="en-US" sz="13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Any type of prosthesis </a:t>
                      </a:r>
                      <a:endParaRPr lang="en-US" sz="13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bg1"/>
                          </a:solidFill>
                          <a:effectLst/>
                        </a:rPr>
                        <a:t>Aneurysm clip(s)</a:t>
                      </a:r>
                      <a:endParaRPr lang="en-US" sz="13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4009248"/>
                  </a:ext>
                </a:extLst>
              </a:tr>
              <a:tr h="14033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300" kern="1200" dirty="0" smtClean="0">
                          <a:solidFill>
                            <a:schemeClr val="bg1"/>
                          </a:solidFill>
                          <a:effectLst/>
                        </a:rPr>
                        <a:t>Bone growth/bone fusion stimulator</a:t>
                      </a:r>
                      <a:endParaRPr lang="en-US" sz="13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300" kern="1200" dirty="0" smtClean="0">
                          <a:solidFill>
                            <a:schemeClr val="bg1"/>
                          </a:solidFill>
                          <a:effectLst/>
                        </a:rPr>
                        <a:t>Insulin or other infusion pump</a:t>
                      </a:r>
                      <a:endParaRPr lang="en-US" sz="13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bg1"/>
                          </a:solidFill>
                          <a:effectLst/>
                        </a:rPr>
                        <a:t>Cardiac pacemaker</a:t>
                      </a:r>
                      <a:endParaRPr lang="en-US" sz="13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536564"/>
                  </a:ext>
                </a:extLst>
              </a:tr>
              <a:tr h="14033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300" kern="1200" dirty="0" smtClean="0">
                          <a:solidFill>
                            <a:schemeClr val="bg1"/>
                          </a:solidFill>
                          <a:effectLst/>
                        </a:rPr>
                        <a:t>Artificial eye or eyelid spring </a:t>
                      </a:r>
                      <a:endParaRPr lang="en-US" sz="13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300" kern="1200" dirty="0" smtClean="0">
                          <a:solidFill>
                            <a:schemeClr val="bg1"/>
                          </a:solidFill>
                          <a:effectLst/>
                        </a:rPr>
                        <a:t>Heart valve prosthesis</a:t>
                      </a:r>
                      <a:endParaRPr lang="en-US" sz="13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300" kern="1200" dirty="0" smtClean="0">
                          <a:solidFill>
                            <a:schemeClr val="bg1"/>
                          </a:solidFill>
                          <a:effectLst/>
                        </a:rPr>
                        <a:t>Penile implant</a:t>
                      </a:r>
                      <a:endParaRPr lang="en-US" sz="13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4538284"/>
                  </a:ext>
                </a:extLst>
              </a:tr>
              <a:tr h="14033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300" kern="1200" dirty="0" smtClean="0">
                          <a:solidFill>
                            <a:schemeClr val="bg1"/>
                          </a:solidFill>
                          <a:effectLst/>
                        </a:rPr>
                        <a:t>Radiation (brachytherapy) seeds or implants</a:t>
                      </a:r>
                      <a:endParaRPr lang="en-US" sz="13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300" kern="1200" dirty="0" smtClean="0">
                          <a:solidFill>
                            <a:schemeClr val="bg1"/>
                          </a:solidFill>
                          <a:effectLst/>
                        </a:rPr>
                        <a:t>Artificial or prosthetic limb</a:t>
                      </a:r>
                      <a:endParaRPr lang="en-US" sz="13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300" kern="1200" dirty="0" smtClean="0">
                          <a:solidFill>
                            <a:schemeClr val="bg1"/>
                          </a:solidFill>
                          <a:effectLst/>
                        </a:rPr>
                        <a:t>Hearing aids</a:t>
                      </a:r>
                      <a:endParaRPr lang="en-US" sz="13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0698632"/>
                  </a:ext>
                </a:extLst>
              </a:tr>
              <a:tr h="14033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300" kern="1200" dirty="0" smtClean="0">
                          <a:solidFill>
                            <a:schemeClr val="bg1"/>
                          </a:solidFill>
                          <a:effectLst/>
                        </a:rPr>
                        <a:t>Surgical staples, clips, surgical mesh or metallic sutures</a:t>
                      </a:r>
                      <a:endParaRPr lang="en-US" sz="13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chemeClr val="bg1"/>
                          </a:solidFill>
                          <a:effectLst/>
                        </a:rPr>
                        <a:t>Intrauterine device (IUD), diaphragm or pessary</a:t>
                      </a:r>
                      <a:endParaRPr lang="en-US" sz="1300" dirty="0" smtClean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300" kern="1200" dirty="0" smtClean="0">
                          <a:solidFill>
                            <a:schemeClr val="bg1"/>
                          </a:solidFill>
                          <a:effectLst/>
                        </a:rPr>
                        <a:t>Wire mesh implant</a:t>
                      </a:r>
                      <a:endParaRPr lang="en-US" sz="13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5102829"/>
                  </a:ext>
                </a:extLst>
              </a:tr>
              <a:tr h="14033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300" kern="1200" dirty="0" smtClean="0">
                          <a:solidFill>
                            <a:schemeClr val="bg1"/>
                          </a:solidFill>
                          <a:effectLst/>
                        </a:rPr>
                        <a:t>Bone/joint pin, screw, nail, wire, plate, etc. </a:t>
                      </a:r>
                      <a:endParaRPr lang="en-US" sz="13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300" kern="1200" dirty="0" smtClean="0">
                          <a:solidFill>
                            <a:schemeClr val="bg1"/>
                          </a:solidFill>
                          <a:effectLst/>
                        </a:rPr>
                        <a:t>Vascular access port and/or catheter</a:t>
                      </a:r>
                      <a:endParaRPr lang="en-US" sz="13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300" kern="1200" dirty="0" smtClean="0">
                          <a:solidFill>
                            <a:schemeClr val="bg1"/>
                          </a:solidFill>
                          <a:effectLst/>
                        </a:rPr>
                        <a:t>Wig/hair implants</a:t>
                      </a:r>
                      <a:endParaRPr lang="en-US" sz="13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1698891"/>
                  </a:ext>
                </a:extLst>
              </a:tr>
              <a:tr h="14033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effectLst/>
                        </a:rPr>
                        <a:t>Dentures, false teeth, retainers, 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  <a:effectLst/>
                        </a:rPr>
                        <a:t>braces,</a:t>
                      </a:r>
                      <a:r>
                        <a:rPr lang="en-US" sz="1300" baseline="0" dirty="0" smtClean="0">
                          <a:solidFill>
                            <a:schemeClr val="bg1"/>
                          </a:solidFill>
                          <a:effectLst/>
                        </a:rPr>
                        <a:t> partial plates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300" dirty="0">
                          <a:solidFill>
                            <a:schemeClr val="bg1"/>
                          </a:solidFill>
                          <a:effectLst/>
                        </a:rPr>
                        <a:t>and other metallic dental work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300" kern="1200" dirty="0" smtClean="0">
                          <a:solidFill>
                            <a:schemeClr val="bg1"/>
                          </a:solidFill>
                          <a:effectLst/>
                        </a:rPr>
                        <a:t>Any metallic fragment or foreign body</a:t>
                      </a:r>
                      <a:endParaRPr lang="en-US" sz="13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bg1"/>
                          </a:solidFill>
                          <a:effectLst/>
                        </a:rPr>
                        <a:t>Implanted drug pump </a:t>
                      </a:r>
                      <a:endParaRPr lang="en-US" sz="13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060585"/>
                  </a:ext>
                </a:extLst>
              </a:tr>
              <a:tr h="14033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chemeClr val="bg1"/>
                          </a:solidFill>
                          <a:effectLst/>
                        </a:rPr>
                        <a:t>Body piercing, tattoo or tattooed makeup</a:t>
                      </a:r>
                      <a:endParaRPr lang="en-US" sz="1300" dirty="0" smtClean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bg1"/>
                          </a:solidFill>
                          <a:effectLst/>
                        </a:rPr>
                        <a:t>Joint replacement (hip, knee, etc.)</a:t>
                      </a:r>
                      <a:endParaRPr lang="en-US" sz="13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bg1"/>
                          </a:solidFill>
                          <a:effectLst/>
                        </a:rPr>
                        <a:t>Other implants</a:t>
                      </a:r>
                      <a:endParaRPr lang="en-US" sz="13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216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09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32B1A-D252-6946-B849-0A271A80B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219839"/>
            <a:ext cx="6359236" cy="403728"/>
          </a:xfrm>
        </p:spPr>
        <p:txBody>
          <a:bodyPr>
            <a:noAutofit/>
          </a:bodyPr>
          <a:lstStyle/>
          <a:p>
            <a:r>
              <a:rPr lang="en-US" sz="2400" b="0" cap="all" dirty="0">
                <a:solidFill>
                  <a:srgbClr val="B1810B"/>
                </a:solidFill>
              </a:rPr>
              <a:t>Magnetic field safety</a:t>
            </a:r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E257D1-9494-204D-B488-30174245C0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UCSB EH&amp;S Radiation Safety Office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28650" y="973737"/>
            <a:ext cx="7941772" cy="4623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Impac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Health &amp;  Safety concerns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u="sng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Biological effects: static fields</a:t>
            </a:r>
            <a:r>
              <a:rPr kumimoji="0" lang="en-US" sz="2400" i="0" u="sng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endParaRPr kumimoji="0" lang="en-US" sz="2400" i="0" u="sng" strike="sng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28649" y="2217099"/>
            <a:ext cx="7659139" cy="4034072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9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Cancer? </a:t>
            </a:r>
          </a:p>
          <a:p>
            <a:pPr lvl="1">
              <a:defRPr/>
            </a:pPr>
            <a:r>
              <a:rPr lang="en-US" sz="2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 </a:t>
            </a:r>
            <a:r>
              <a:rPr lang="en-US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ability of static fields to cause cancer and other </a:t>
            </a:r>
            <a:r>
              <a:rPr lang="en-US" sz="2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biological </a:t>
            </a:r>
            <a:r>
              <a:rPr lang="en-US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effects is greatly disputed. </a:t>
            </a:r>
            <a:r>
              <a:rPr lang="en-US" sz="2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There is currently no scientific consensus </a:t>
            </a:r>
            <a:r>
              <a:rPr lang="en-US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opinion </a:t>
            </a:r>
            <a:r>
              <a:rPr lang="en-US" sz="2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on this issue. </a:t>
            </a:r>
            <a:r>
              <a:rPr lang="en-US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However, some conservative </a:t>
            </a:r>
            <a:r>
              <a:rPr lang="en-US" sz="2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exposure limits </a:t>
            </a:r>
            <a:r>
              <a:rPr lang="en-US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are proposed based on the best available data</a:t>
            </a:r>
            <a:r>
              <a:rPr lang="en-US" sz="2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lvl="0"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lvl="0">
              <a:defRPr/>
            </a:pPr>
            <a:r>
              <a:rPr lang="en-US" sz="29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Effects on the Heart</a:t>
            </a:r>
          </a:p>
          <a:p>
            <a:pPr lvl="1">
              <a:defRPr/>
            </a:pPr>
            <a:r>
              <a:rPr lang="en-US" sz="2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Based </a:t>
            </a:r>
            <a:r>
              <a:rPr lang="en-US" sz="2500" dirty="0">
                <a:solidFill>
                  <a:schemeClr val="bg1"/>
                </a:solidFill>
                <a:latin typeface="Century Gothic" panose="020B0502020202020204" pitchFamily="34" charset="0"/>
              </a:rPr>
              <a:t>on data from MRI usage, static fields may cause a small, reversible effect on electrocardiogram data. The cause is the interaction of moving </a:t>
            </a:r>
            <a:r>
              <a:rPr lang="en-US" sz="2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blood </a:t>
            </a:r>
            <a:r>
              <a:rPr lang="en-US" sz="2500" dirty="0">
                <a:solidFill>
                  <a:schemeClr val="bg1"/>
                </a:solidFill>
                <a:latin typeface="Century Gothic" panose="020B0502020202020204" pitchFamily="34" charset="0"/>
              </a:rPr>
              <a:t>and the field in the heart. The effect was minimal below about 2 T </a:t>
            </a:r>
            <a:r>
              <a:rPr lang="en-US" sz="2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(20,000 G) and </a:t>
            </a:r>
            <a:r>
              <a:rPr lang="en-US" sz="2500" dirty="0">
                <a:solidFill>
                  <a:schemeClr val="bg1"/>
                </a:solidFill>
                <a:latin typeface="Century Gothic" panose="020B0502020202020204" pitchFamily="34" charset="0"/>
              </a:rPr>
              <a:t>is not considered a concern.</a:t>
            </a: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0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32B1A-D252-6946-B849-0A271A80B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219839"/>
            <a:ext cx="6359236" cy="403728"/>
          </a:xfrm>
        </p:spPr>
        <p:txBody>
          <a:bodyPr>
            <a:noAutofit/>
          </a:bodyPr>
          <a:lstStyle/>
          <a:p>
            <a:r>
              <a:rPr lang="en-US" sz="2400" b="0" cap="all" dirty="0">
                <a:solidFill>
                  <a:srgbClr val="B1810B"/>
                </a:solidFill>
              </a:rPr>
              <a:t>Magnetic field safety</a:t>
            </a:r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E257D1-9494-204D-B488-30174245C0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UCSB EH&amp;S Radiation Safety Office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28650" y="973737"/>
            <a:ext cx="7941772" cy="4623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Impac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Health &amp;  Safety concerns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u="sng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Biological effects: time varying fields</a:t>
            </a:r>
            <a:r>
              <a:rPr kumimoji="0" lang="en-US" sz="2400" i="0" u="sng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endParaRPr kumimoji="0" lang="en-US" sz="2400" i="0" u="sng" strike="sng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28650" y="2217099"/>
            <a:ext cx="6985808" cy="4034072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Induced electrical current</a:t>
            </a:r>
          </a:p>
          <a:p>
            <a:pPr lvl="1">
              <a:defRPr/>
            </a:pP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 electric 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current can be induced when a conductor 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(e.g. human body) is 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in a time varying field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lvl="1">
              <a:defRPr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Usually this is not a concern, but pacemaker users could be at 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risk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. The induced currents may cause the pacemaker to incorrectly start pacing or even prevent pacing when it is actually needed.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lvl="0">
              <a:defRPr/>
            </a:pP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</a:t>
            </a:r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hanges 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 the threshold for nerve and muscle action </a:t>
            </a:r>
            <a:endParaRPr lang="en-US" sz="20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1">
              <a:defRPr/>
            </a:pP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Can occur when current densities are at or above 100 mA/m</a:t>
            </a:r>
            <a:r>
              <a:rPr lang="en-US" sz="1600" baseline="30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</a:p>
          <a:p>
            <a:pPr lvl="1">
              <a:defRPr/>
            </a:pP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 magnetic field required to generate 100 mA/m</a:t>
            </a:r>
            <a:r>
              <a:rPr lang="en-US" sz="1600" baseline="30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is very large. (10T/sec or 100,000 G/sec)</a:t>
            </a:r>
          </a:p>
          <a:p>
            <a:pPr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Local Heating (MRI)</a:t>
            </a:r>
          </a:p>
          <a:p>
            <a:pPr lvl="1">
              <a:defRPr/>
            </a:pP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Caused by the 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radiofrequency range time varying field </a:t>
            </a:r>
            <a:endParaRPr lang="en-US" sz="1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1">
              <a:defRPr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Locally deposited extra heat can cause burns</a:t>
            </a:r>
          </a:p>
          <a:p>
            <a:pPr lvl="1"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Low frequency fields generally do not contribute</a:t>
            </a:r>
          </a:p>
        </p:txBody>
      </p:sp>
    </p:spTree>
    <p:extLst>
      <p:ext uri="{BB962C8B-B14F-4D97-AF65-F5344CB8AC3E}">
        <p14:creationId xmlns:p14="http://schemas.microsoft.com/office/powerpoint/2010/main" val="377073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32B1A-D252-6946-B849-0A271A80B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219839"/>
            <a:ext cx="6359236" cy="403728"/>
          </a:xfrm>
        </p:spPr>
        <p:txBody>
          <a:bodyPr>
            <a:noAutofit/>
          </a:bodyPr>
          <a:lstStyle/>
          <a:p>
            <a:r>
              <a:rPr lang="en-US" sz="2400" b="0" cap="all" dirty="0">
                <a:solidFill>
                  <a:srgbClr val="B1810B"/>
                </a:solidFill>
              </a:rPr>
              <a:t>Magnetic field safety</a:t>
            </a:r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E257D1-9494-204D-B488-30174245C0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UCSB EH&amp;S Radiation Safety Office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28650" y="783390"/>
            <a:ext cx="7941772" cy="4623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Impac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Magnetic field exposure limits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u="sng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Static fields</a:t>
            </a:r>
            <a:endParaRPr kumimoji="0" lang="en-US" sz="2400" i="0" u="sng" strike="sng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28650" y="1701710"/>
            <a:ext cx="6985808" cy="164831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UCSB 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recognizes thresholds 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published 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by the American Conference of Governmental Industrial Hygienists (ACGIH) Threshold Limit Values (TLV) 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data</a:t>
            </a:r>
          </a:p>
          <a:p>
            <a:pPr lvl="1">
              <a:defRPr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ACGIH emphasizes that: 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“These 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values should be used as guides in the control of exposure to static magnetic fields and should not be regarded as fine lines between safe and dangerous levels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.”</a:t>
            </a:r>
          </a:p>
          <a:p>
            <a:pPr marL="457200" lvl="1" indent="0">
              <a:buNone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7629868"/>
              </p:ext>
            </p:extLst>
          </p:nvPr>
        </p:nvGraphicFramePr>
        <p:xfrm>
          <a:off x="277879" y="3350029"/>
          <a:ext cx="7687349" cy="3063240"/>
        </p:xfrm>
        <a:graphic>
          <a:graphicData uri="http://schemas.openxmlformats.org/drawingml/2006/table">
            <a:tbl>
              <a:tblPr firstRow="1" bandRow="1"/>
              <a:tblGrid>
                <a:gridCol w="4337447">
                  <a:extLst>
                    <a:ext uri="{9D8B030D-6E8A-4147-A177-3AD203B41FA5}">
                      <a16:colId xmlns:a16="http://schemas.microsoft.com/office/drawing/2014/main" val="844505440"/>
                    </a:ext>
                  </a:extLst>
                </a:gridCol>
                <a:gridCol w="3349902">
                  <a:extLst>
                    <a:ext uri="{9D8B030D-6E8A-4147-A177-3AD203B41FA5}">
                      <a16:colId xmlns:a16="http://schemas.microsoft.com/office/drawing/2014/main" val="3967914265"/>
                    </a:ext>
                  </a:extLst>
                </a:gridCol>
              </a:tblGrid>
              <a:tr h="39484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G –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Gauss; a unit of magnetic field intensity,</a:t>
                      </a:r>
                      <a:br>
                        <a:rPr lang="en-US" sz="10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T –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Tesla; magnetic field strength </a:t>
                      </a:r>
                      <a:r>
                        <a:rPr lang="en-US" sz="1000" b="1" dirty="0" err="1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mT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–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millitesla</a:t>
                      </a:r>
                      <a:endParaRPr lang="en-US" sz="10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TWA –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time weighted average</a:t>
                      </a:r>
                      <a:endParaRPr lang="en-US" sz="1000" b="0" dirty="0" smtClean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US" sz="13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665537"/>
                  </a:ext>
                </a:extLst>
              </a:tr>
              <a:tr h="21653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50,000 G (5T)</a:t>
                      </a:r>
                      <a:endParaRPr lang="en-US" sz="1000" b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Extremity ceiling limit (no exposure allowed above this limit)</a:t>
                      </a:r>
                      <a:endParaRPr lang="en-US" sz="1000" b="0" dirty="0" smtClean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4980500"/>
                  </a:ext>
                </a:extLst>
              </a:tr>
              <a:tr h="29273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20,000 G (2T)</a:t>
                      </a:r>
                      <a:endParaRPr lang="en-US" sz="10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Extremity ceiling limit (no exposure allowed above this limit)</a:t>
                      </a:r>
                      <a:endParaRPr lang="en-US" sz="10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9041401"/>
                  </a:ext>
                </a:extLst>
              </a:tr>
              <a:tr h="20976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6000 G (600mT)</a:t>
                      </a:r>
                      <a:endParaRPr lang="en-US" sz="10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Allowed TWA for routine exposure (extremities) (8-hour TWA*)</a:t>
                      </a:r>
                      <a:endParaRPr lang="en-US" sz="10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833043"/>
                  </a:ext>
                </a:extLst>
              </a:tr>
              <a:tr h="21653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600 G (60mT)</a:t>
                      </a:r>
                      <a:endParaRPr lang="en-US" sz="10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Allowed TWA for routine exposure (whole body) (8-hour TWA*)</a:t>
                      </a:r>
                      <a:endParaRPr lang="en-US" sz="1000" b="0" dirty="0" smtClean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4009248"/>
                  </a:ext>
                </a:extLst>
              </a:tr>
              <a:tr h="14033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30G (3.0mT)</a:t>
                      </a:r>
                      <a:endParaRPr lang="en-US" sz="10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Kinetic energy hazard from small ferrous objects</a:t>
                      </a:r>
                      <a:endParaRPr lang="en-US" sz="10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536564"/>
                  </a:ext>
                </a:extLst>
              </a:tr>
              <a:tr h="14033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10G (1.0mT)</a:t>
                      </a:r>
                      <a:endParaRPr lang="en-US" sz="10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Damage to watches, credit cards, magnetic tape, and computer disks</a:t>
                      </a:r>
                      <a:endParaRPr lang="en-US" sz="10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1698891"/>
                  </a:ext>
                </a:extLst>
              </a:tr>
              <a:tr h="14033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5 G (0.5mT)</a:t>
                      </a:r>
                      <a:endParaRPr lang="en-US" sz="1000" dirty="0" smtClean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Highest allowed field for implanted cardiac pacemakers</a:t>
                      </a:r>
                      <a:endParaRPr lang="en-US" sz="1000" b="0" dirty="0" smtClean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216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726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UC Santa Barbara">
      <a:dk1>
        <a:srgbClr val="000000"/>
      </a:dk1>
      <a:lt1>
        <a:srgbClr val="FFFFFF"/>
      </a:lt1>
      <a:dk2>
        <a:srgbClr val="003660"/>
      </a:dk2>
      <a:lt2>
        <a:srgbClr val="FEBC11"/>
      </a:lt2>
      <a:accent1>
        <a:srgbClr val="04859B"/>
      </a:accent1>
      <a:accent2>
        <a:srgbClr val="798D38"/>
      </a:accent2>
      <a:accent3>
        <a:srgbClr val="0BA89A"/>
      </a:accent3>
      <a:accent4>
        <a:srgbClr val="EF5645"/>
      </a:accent4>
      <a:accent5>
        <a:srgbClr val="9CBEBE"/>
      </a:accent5>
      <a:accent6>
        <a:srgbClr val="DCD6CC"/>
      </a:accent6>
      <a:hlink>
        <a:srgbClr val="07518C"/>
      </a:hlink>
      <a:folHlink>
        <a:srgbClr val="A1AFBA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ts val="2160"/>
          </a:lnSpc>
          <a:defRPr sz="1800" dirty="0">
            <a:latin typeface="Century Gothic" panose="020B0502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7F23714A-36D0-C044-92E7-4DA7B1BC0D35}" vid="{9FF7AE44-73DE-224F-B4C7-65176B6544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UC-Santa-Barbara-Powerpoint-Standard</Template>
  <TotalTime>4896</TotalTime>
  <Words>2580</Words>
  <Application>Microsoft Office PowerPoint</Application>
  <PresentationFormat>On-screen Show (4:3)</PresentationFormat>
  <Paragraphs>339</Paragraphs>
  <Slides>27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Century Gothic</vt:lpstr>
      <vt:lpstr>Times New Roman</vt:lpstr>
      <vt:lpstr>Office Theme</vt:lpstr>
      <vt:lpstr>Magnetic field safety</vt:lpstr>
      <vt:lpstr>Magnetic field safety</vt:lpstr>
      <vt:lpstr>Magnetic field safety</vt:lpstr>
      <vt:lpstr>Magnetic field safety</vt:lpstr>
      <vt:lpstr>Magnetic field safety</vt:lpstr>
      <vt:lpstr>Magnetic field safety</vt:lpstr>
      <vt:lpstr>Magnetic field safety</vt:lpstr>
      <vt:lpstr>Magnetic field safety</vt:lpstr>
      <vt:lpstr>Magnetic field safety</vt:lpstr>
      <vt:lpstr>Magnetic field safety</vt:lpstr>
      <vt:lpstr>Magnetic field safety</vt:lpstr>
      <vt:lpstr>Magnetic field safety</vt:lpstr>
      <vt:lpstr>Magnetic field safety</vt:lpstr>
      <vt:lpstr>Magnetic field safety</vt:lpstr>
      <vt:lpstr>Magnetic field safety</vt:lpstr>
      <vt:lpstr>Magnetic field safety</vt:lpstr>
      <vt:lpstr>Magnetic field safety</vt:lpstr>
      <vt:lpstr>Magnetic field safety</vt:lpstr>
      <vt:lpstr>Magnetic field safety</vt:lpstr>
      <vt:lpstr>Magnetic field safety</vt:lpstr>
      <vt:lpstr>Magnetic field safety</vt:lpstr>
      <vt:lpstr>Magnetic field safety</vt:lpstr>
      <vt:lpstr>Magnetic field safety</vt:lpstr>
      <vt:lpstr>Magnetic field safety</vt:lpstr>
      <vt:lpstr>Magnetic field safety</vt:lpstr>
      <vt:lpstr>Magnetic field safety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EH&amp;S Brown,Robert E</dc:creator>
  <cp:lastModifiedBy>EH&amp;S Brown,Robert E</cp:lastModifiedBy>
  <cp:revision>102</cp:revision>
  <dcterms:created xsi:type="dcterms:W3CDTF">2020-04-01T21:25:40Z</dcterms:created>
  <dcterms:modified xsi:type="dcterms:W3CDTF">2020-04-28T17:29:03Z</dcterms:modified>
</cp:coreProperties>
</file>